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5" r:id="rId6"/>
    <p:sldId id="260" r:id="rId7"/>
    <p:sldId id="266" r:id="rId8"/>
    <p:sldId id="269" r:id="rId9"/>
    <p:sldId id="263" r:id="rId10"/>
    <p:sldId id="261" r:id="rId11"/>
    <p:sldId id="259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663300"/>
    <a:srgbClr val="996633"/>
    <a:srgbClr val="009900"/>
    <a:srgbClr val="339933"/>
    <a:srgbClr val="00CC00"/>
    <a:srgbClr val="0099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7"/>
  </p:normalViewPr>
  <p:slideViewPr>
    <p:cSldViewPr snapToGrid="0">
      <p:cViewPr varScale="1">
        <p:scale>
          <a:sx n="108" d="100"/>
          <a:sy n="108" d="100"/>
        </p:scale>
        <p:origin x="7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435400-7A54-413A-A6FD-D97FD9EB329A}" type="doc">
      <dgm:prSet loTypeId="urn:microsoft.com/office/officeart/2005/8/layout/venn2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008D77-5486-44B8-8506-690107B5EC82}">
      <dgm:prSet phldrT="[Текст]" custT="1"/>
      <dgm:spPr>
        <a:solidFill>
          <a:srgbClr val="663300"/>
        </a:solidFill>
      </dgm:spPr>
      <dgm:t>
        <a:bodyPr/>
        <a:lstStyle/>
        <a:p>
          <a:r>
            <a:rPr lang="ru-RU" sz="2400" b="1" dirty="0">
              <a:solidFill>
                <a:schemeClr val="tx1"/>
              </a:solidFill>
            </a:rPr>
            <a:t>Общество</a:t>
          </a:r>
        </a:p>
      </dgm:t>
    </dgm:pt>
    <dgm:pt modelId="{8C23DAC3-4239-4B37-86D0-14F3E24289BB}" type="parTrans" cxnId="{BB86F198-7002-493F-AC0E-9A3EFB0FE2B2}">
      <dgm:prSet/>
      <dgm:spPr/>
      <dgm:t>
        <a:bodyPr/>
        <a:lstStyle/>
        <a:p>
          <a:endParaRPr lang="ru-RU"/>
        </a:p>
      </dgm:t>
    </dgm:pt>
    <dgm:pt modelId="{57AA5E3C-BCE7-4A5D-A52F-D05D9C8E9CA7}" type="sibTrans" cxnId="{BB86F198-7002-493F-AC0E-9A3EFB0FE2B2}">
      <dgm:prSet/>
      <dgm:spPr/>
      <dgm:t>
        <a:bodyPr/>
        <a:lstStyle/>
        <a:p>
          <a:endParaRPr lang="ru-RU"/>
        </a:p>
      </dgm:t>
    </dgm:pt>
    <dgm:pt modelId="{7F3DABC1-58FC-4384-8833-5E4BD68F8A87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Проф. сообщество</a:t>
          </a:r>
        </a:p>
      </dgm:t>
    </dgm:pt>
    <dgm:pt modelId="{17A3F629-D442-4310-B743-67DDB2FED995}" type="parTrans" cxnId="{282C844D-2953-4D51-8109-BC235FFF9DE7}">
      <dgm:prSet/>
      <dgm:spPr/>
      <dgm:t>
        <a:bodyPr/>
        <a:lstStyle/>
        <a:p>
          <a:endParaRPr lang="ru-RU"/>
        </a:p>
      </dgm:t>
    </dgm:pt>
    <dgm:pt modelId="{1D7BDA63-E3CA-4716-A08D-FAECEDD201F8}" type="sibTrans" cxnId="{282C844D-2953-4D51-8109-BC235FFF9DE7}">
      <dgm:prSet/>
      <dgm:spPr/>
      <dgm:t>
        <a:bodyPr/>
        <a:lstStyle/>
        <a:p>
          <a:endParaRPr lang="ru-RU"/>
        </a:p>
      </dgm:t>
    </dgm:pt>
    <dgm:pt modelId="{4175B65E-A899-4A6A-8A0A-8BC6CFEAF91A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Команда специалистов</a:t>
          </a:r>
        </a:p>
      </dgm:t>
    </dgm:pt>
    <dgm:pt modelId="{569F067A-C3BC-4ED9-A140-C92FDD294EFC}" type="parTrans" cxnId="{372BB778-6C79-4B40-84AB-EED535C35DA2}">
      <dgm:prSet/>
      <dgm:spPr/>
      <dgm:t>
        <a:bodyPr/>
        <a:lstStyle/>
        <a:p>
          <a:endParaRPr lang="ru-RU"/>
        </a:p>
      </dgm:t>
    </dgm:pt>
    <dgm:pt modelId="{7D31EE7E-9A25-423D-9172-8ABACF44EC55}" type="sibTrans" cxnId="{372BB778-6C79-4B40-84AB-EED535C35DA2}">
      <dgm:prSet/>
      <dgm:spPr/>
      <dgm:t>
        <a:bodyPr/>
        <a:lstStyle/>
        <a:p>
          <a:endParaRPr lang="ru-RU"/>
        </a:p>
      </dgm:t>
    </dgm:pt>
    <dgm:pt modelId="{0B339996-ADE2-4AC9-8C8F-7956AA194E58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Пациент</a:t>
          </a:r>
        </a:p>
      </dgm:t>
    </dgm:pt>
    <dgm:pt modelId="{592910DB-9A1C-410E-8DE3-681F517A71CC}" type="parTrans" cxnId="{14D57DA4-7041-482E-BF1B-722113114BF6}">
      <dgm:prSet/>
      <dgm:spPr/>
      <dgm:t>
        <a:bodyPr/>
        <a:lstStyle/>
        <a:p>
          <a:endParaRPr lang="ru-RU"/>
        </a:p>
      </dgm:t>
    </dgm:pt>
    <dgm:pt modelId="{0341FF90-1771-45B9-BD9B-AD79E6C12373}" type="sibTrans" cxnId="{14D57DA4-7041-482E-BF1B-722113114BF6}">
      <dgm:prSet/>
      <dgm:spPr/>
      <dgm:t>
        <a:bodyPr/>
        <a:lstStyle/>
        <a:p>
          <a:endParaRPr lang="ru-RU"/>
        </a:p>
      </dgm:t>
    </dgm:pt>
    <dgm:pt modelId="{68DF873D-C8C7-47C0-8CD3-DCE6770DC0B7}">
      <dgm:prSet custT="1"/>
      <dgm:spPr>
        <a:solidFill>
          <a:srgbClr val="FFC000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Семья</a:t>
          </a:r>
        </a:p>
      </dgm:t>
    </dgm:pt>
    <dgm:pt modelId="{D1455C1A-7554-48F4-97DC-C5DDE67F2968}" type="parTrans" cxnId="{64645423-ACBB-40F1-BBB3-5F56EA668CC1}">
      <dgm:prSet/>
      <dgm:spPr/>
      <dgm:t>
        <a:bodyPr/>
        <a:lstStyle/>
        <a:p>
          <a:endParaRPr lang="ru-RU"/>
        </a:p>
      </dgm:t>
    </dgm:pt>
    <dgm:pt modelId="{222A8706-E5CE-4C16-B9CC-6AC32108C53F}" type="sibTrans" cxnId="{64645423-ACBB-40F1-BBB3-5F56EA668CC1}">
      <dgm:prSet/>
      <dgm:spPr/>
      <dgm:t>
        <a:bodyPr/>
        <a:lstStyle/>
        <a:p>
          <a:endParaRPr lang="ru-RU"/>
        </a:p>
      </dgm:t>
    </dgm:pt>
    <dgm:pt modelId="{F7DCA8A7-C2F6-4326-93A9-C1732999B54C}" type="pres">
      <dgm:prSet presAssocID="{00435400-7A54-413A-A6FD-D97FD9EB329A}" presName="Name0" presStyleCnt="0">
        <dgm:presLayoutVars>
          <dgm:chMax val="7"/>
          <dgm:resizeHandles val="exact"/>
        </dgm:presLayoutVars>
      </dgm:prSet>
      <dgm:spPr/>
    </dgm:pt>
    <dgm:pt modelId="{827B561A-C3B2-4602-AAE1-9E2CEDB1E456}" type="pres">
      <dgm:prSet presAssocID="{00435400-7A54-413A-A6FD-D97FD9EB329A}" presName="comp1" presStyleCnt="0"/>
      <dgm:spPr/>
    </dgm:pt>
    <dgm:pt modelId="{91A12126-F9FC-4C30-A3DD-B3C8E212D3D8}" type="pres">
      <dgm:prSet presAssocID="{00435400-7A54-413A-A6FD-D97FD9EB329A}" presName="circle1" presStyleLbl="node1" presStyleIdx="0" presStyleCnt="5"/>
      <dgm:spPr/>
    </dgm:pt>
    <dgm:pt modelId="{839BE3CD-E3B6-4158-BA23-E846ED799A59}" type="pres">
      <dgm:prSet presAssocID="{00435400-7A54-413A-A6FD-D97FD9EB329A}" presName="c1text" presStyleLbl="node1" presStyleIdx="0" presStyleCnt="5">
        <dgm:presLayoutVars>
          <dgm:bulletEnabled val="1"/>
        </dgm:presLayoutVars>
      </dgm:prSet>
      <dgm:spPr/>
    </dgm:pt>
    <dgm:pt modelId="{C06FCCB8-BB96-4343-BAF1-05658BDE46C5}" type="pres">
      <dgm:prSet presAssocID="{00435400-7A54-413A-A6FD-D97FD9EB329A}" presName="comp2" presStyleCnt="0"/>
      <dgm:spPr/>
    </dgm:pt>
    <dgm:pt modelId="{CBF6B99C-8515-458B-A468-35BF4B54F4F2}" type="pres">
      <dgm:prSet presAssocID="{00435400-7A54-413A-A6FD-D97FD9EB329A}" presName="circle2" presStyleLbl="node1" presStyleIdx="1" presStyleCnt="5"/>
      <dgm:spPr/>
    </dgm:pt>
    <dgm:pt modelId="{4965DC0D-11AB-410F-966A-11B0E59BC98A}" type="pres">
      <dgm:prSet presAssocID="{00435400-7A54-413A-A6FD-D97FD9EB329A}" presName="c2text" presStyleLbl="node1" presStyleIdx="1" presStyleCnt="5">
        <dgm:presLayoutVars>
          <dgm:bulletEnabled val="1"/>
        </dgm:presLayoutVars>
      </dgm:prSet>
      <dgm:spPr/>
    </dgm:pt>
    <dgm:pt modelId="{AEC9A775-5821-4C1E-953E-64051278426F}" type="pres">
      <dgm:prSet presAssocID="{00435400-7A54-413A-A6FD-D97FD9EB329A}" presName="comp3" presStyleCnt="0"/>
      <dgm:spPr/>
    </dgm:pt>
    <dgm:pt modelId="{FA25EF79-57E9-4A5A-99D2-F97DC2E76443}" type="pres">
      <dgm:prSet presAssocID="{00435400-7A54-413A-A6FD-D97FD9EB329A}" presName="circle3" presStyleLbl="node1" presStyleIdx="2" presStyleCnt="5"/>
      <dgm:spPr/>
    </dgm:pt>
    <dgm:pt modelId="{1AB0C71D-C050-4EF2-9920-B7EDA5CB5A4C}" type="pres">
      <dgm:prSet presAssocID="{00435400-7A54-413A-A6FD-D97FD9EB329A}" presName="c3text" presStyleLbl="node1" presStyleIdx="2" presStyleCnt="5">
        <dgm:presLayoutVars>
          <dgm:bulletEnabled val="1"/>
        </dgm:presLayoutVars>
      </dgm:prSet>
      <dgm:spPr/>
    </dgm:pt>
    <dgm:pt modelId="{026834B5-CD78-46BA-8BBB-D9067CEECC3D}" type="pres">
      <dgm:prSet presAssocID="{00435400-7A54-413A-A6FD-D97FD9EB329A}" presName="comp4" presStyleCnt="0"/>
      <dgm:spPr/>
    </dgm:pt>
    <dgm:pt modelId="{46B18BBA-D5D3-498E-BE12-6F2FD362C1F5}" type="pres">
      <dgm:prSet presAssocID="{00435400-7A54-413A-A6FD-D97FD9EB329A}" presName="circle4" presStyleLbl="node1" presStyleIdx="3" presStyleCnt="5"/>
      <dgm:spPr/>
    </dgm:pt>
    <dgm:pt modelId="{BF70221A-C258-4584-BBAC-2407270CA6CA}" type="pres">
      <dgm:prSet presAssocID="{00435400-7A54-413A-A6FD-D97FD9EB329A}" presName="c4text" presStyleLbl="node1" presStyleIdx="3" presStyleCnt="5">
        <dgm:presLayoutVars>
          <dgm:bulletEnabled val="1"/>
        </dgm:presLayoutVars>
      </dgm:prSet>
      <dgm:spPr/>
    </dgm:pt>
    <dgm:pt modelId="{76D25A87-F2FC-4F81-A53D-6747AD55AD9E}" type="pres">
      <dgm:prSet presAssocID="{00435400-7A54-413A-A6FD-D97FD9EB329A}" presName="comp5" presStyleCnt="0"/>
      <dgm:spPr/>
    </dgm:pt>
    <dgm:pt modelId="{52A00C4F-8891-4D2B-9712-447DD8C29D95}" type="pres">
      <dgm:prSet presAssocID="{00435400-7A54-413A-A6FD-D97FD9EB329A}" presName="circle5" presStyleLbl="node1" presStyleIdx="4" presStyleCnt="5"/>
      <dgm:spPr/>
    </dgm:pt>
    <dgm:pt modelId="{B5136BBE-71CC-4181-AEFB-80DFDE8B767F}" type="pres">
      <dgm:prSet presAssocID="{00435400-7A54-413A-A6FD-D97FD9EB329A}" presName="c5text" presStyleLbl="node1" presStyleIdx="4" presStyleCnt="5">
        <dgm:presLayoutVars>
          <dgm:bulletEnabled val="1"/>
        </dgm:presLayoutVars>
      </dgm:prSet>
      <dgm:spPr/>
    </dgm:pt>
  </dgm:ptLst>
  <dgm:cxnLst>
    <dgm:cxn modelId="{F4520511-3243-40A2-B247-CDACE67B9C32}" type="presOf" srcId="{ED008D77-5486-44B8-8506-690107B5EC82}" destId="{91A12126-F9FC-4C30-A3DD-B3C8E212D3D8}" srcOrd="0" destOrd="0" presId="urn:microsoft.com/office/officeart/2005/8/layout/venn2"/>
    <dgm:cxn modelId="{AF941713-B16B-4B0E-B5FA-B8D752EA0DF9}" type="presOf" srcId="{68DF873D-C8C7-47C0-8CD3-DCE6770DC0B7}" destId="{BF70221A-C258-4584-BBAC-2407270CA6CA}" srcOrd="1" destOrd="0" presId="urn:microsoft.com/office/officeart/2005/8/layout/venn2"/>
    <dgm:cxn modelId="{45310716-8ACB-4870-A33A-2DFD9FE08D0F}" type="presOf" srcId="{4175B65E-A899-4A6A-8A0A-8BC6CFEAF91A}" destId="{1AB0C71D-C050-4EF2-9920-B7EDA5CB5A4C}" srcOrd="1" destOrd="0" presId="urn:microsoft.com/office/officeart/2005/8/layout/venn2"/>
    <dgm:cxn modelId="{64645423-ACBB-40F1-BBB3-5F56EA668CC1}" srcId="{00435400-7A54-413A-A6FD-D97FD9EB329A}" destId="{68DF873D-C8C7-47C0-8CD3-DCE6770DC0B7}" srcOrd="3" destOrd="0" parTransId="{D1455C1A-7554-48F4-97DC-C5DDE67F2968}" sibTransId="{222A8706-E5CE-4C16-B9CC-6AC32108C53F}"/>
    <dgm:cxn modelId="{9C776034-668B-4B2D-969B-582C96C44C6B}" type="presOf" srcId="{7F3DABC1-58FC-4384-8833-5E4BD68F8A87}" destId="{4965DC0D-11AB-410F-966A-11B0E59BC98A}" srcOrd="1" destOrd="0" presId="urn:microsoft.com/office/officeart/2005/8/layout/venn2"/>
    <dgm:cxn modelId="{282C844D-2953-4D51-8109-BC235FFF9DE7}" srcId="{00435400-7A54-413A-A6FD-D97FD9EB329A}" destId="{7F3DABC1-58FC-4384-8833-5E4BD68F8A87}" srcOrd="1" destOrd="0" parTransId="{17A3F629-D442-4310-B743-67DDB2FED995}" sibTransId="{1D7BDA63-E3CA-4716-A08D-FAECEDD201F8}"/>
    <dgm:cxn modelId="{372BB778-6C79-4B40-84AB-EED535C35DA2}" srcId="{00435400-7A54-413A-A6FD-D97FD9EB329A}" destId="{4175B65E-A899-4A6A-8A0A-8BC6CFEAF91A}" srcOrd="2" destOrd="0" parTransId="{569F067A-C3BC-4ED9-A140-C92FDD294EFC}" sibTransId="{7D31EE7E-9A25-423D-9172-8ABACF44EC55}"/>
    <dgm:cxn modelId="{EF1AA179-835C-45C9-A644-BBEEF7CE3724}" type="presOf" srcId="{ED008D77-5486-44B8-8506-690107B5EC82}" destId="{839BE3CD-E3B6-4158-BA23-E846ED799A59}" srcOrd="1" destOrd="0" presId="urn:microsoft.com/office/officeart/2005/8/layout/venn2"/>
    <dgm:cxn modelId="{7B0B9093-7727-4718-BE53-346DE003CD37}" type="presOf" srcId="{4175B65E-A899-4A6A-8A0A-8BC6CFEAF91A}" destId="{FA25EF79-57E9-4A5A-99D2-F97DC2E76443}" srcOrd="0" destOrd="0" presId="urn:microsoft.com/office/officeart/2005/8/layout/venn2"/>
    <dgm:cxn modelId="{BB86F198-7002-493F-AC0E-9A3EFB0FE2B2}" srcId="{00435400-7A54-413A-A6FD-D97FD9EB329A}" destId="{ED008D77-5486-44B8-8506-690107B5EC82}" srcOrd="0" destOrd="0" parTransId="{8C23DAC3-4239-4B37-86D0-14F3E24289BB}" sibTransId="{57AA5E3C-BCE7-4A5D-A52F-D05D9C8E9CA7}"/>
    <dgm:cxn modelId="{14D57DA4-7041-482E-BF1B-722113114BF6}" srcId="{00435400-7A54-413A-A6FD-D97FD9EB329A}" destId="{0B339996-ADE2-4AC9-8C8F-7956AA194E58}" srcOrd="4" destOrd="0" parTransId="{592910DB-9A1C-410E-8DE3-681F517A71CC}" sibTransId="{0341FF90-1771-45B9-BD9B-AD79E6C12373}"/>
    <dgm:cxn modelId="{2D7EE5B0-0A05-4237-B5C2-FF3BF2F7AFED}" type="presOf" srcId="{0B339996-ADE2-4AC9-8C8F-7956AA194E58}" destId="{52A00C4F-8891-4D2B-9712-447DD8C29D95}" srcOrd="0" destOrd="0" presId="urn:microsoft.com/office/officeart/2005/8/layout/venn2"/>
    <dgm:cxn modelId="{AA5A71E9-DCE1-4B39-8B40-D586381DEECD}" type="presOf" srcId="{00435400-7A54-413A-A6FD-D97FD9EB329A}" destId="{F7DCA8A7-C2F6-4326-93A9-C1732999B54C}" srcOrd="0" destOrd="0" presId="urn:microsoft.com/office/officeart/2005/8/layout/venn2"/>
    <dgm:cxn modelId="{EA7EFEEF-A6C1-455C-AE64-48A2FE2C3F5E}" type="presOf" srcId="{7F3DABC1-58FC-4384-8833-5E4BD68F8A87}" destId="{CBF6B99C-8515-458B-A468-35BF4B54F4F2}" srcOrd="0" destOrd="0" presId="urn:microsoft.com/office/officeart/2005/8/layout/venn2"/>
    <dgm:cxn modelId="{6380B0F1-A190-4C77-ADBA-D79FB96D93B3}" type="presOf" srcId="{0B339996-ADE2-4AC9-8C8F-7956AA194E58}" destId="{B5136BBE-71CC-4181-AEFB-80DFDE8B767F}" srcOrd="1" destOrd="0" presId="urn:microsoft.com/office/officeart/2005/8/layout/venn2"/>
    <dgm:cxn modelId="{4F69D5F4-9EFD-4806-9CA5-54D3EB68A795}" type="presOf" srcId="{68DF873D-C8C7-47C0-8CD3-DCE6770DC0B7}" destId="{46B18BBA-D5D3-498E-BE12-6F2FD362C1F5}" srcOrd="0" destOrd="0" presId="urn:microsoft.com/office/officeart/2005/8/layout/venn2"/>
    <dgm:cxn modelId="{F708E0FF-3843-43DA-AC02-AE7F79881D79}" type="presParOf" srcId="{F7DCA8A7-C2F6-4326-93A9-C1732999B54C}" destId="{827B561A-C3B2-4602-AAE1-9E2CEDB1E456}" srcOrd="0" destOrd="0" presId="urn:microsoft.com/office/officeart/2005/8/layout/venn2"/>
    <dgm:cxn modelId="{EFEB7575-4380-4BDA-A602-4577577D3A52}" type="presParOf" srcId="{827B561A-C3B2-4602-AAE1-9E2CEDB1E456}" destId="{91A12126-F9FC-4C30-A3DD-B3C8E212D3D8}" srcOrd="0" destOrd="0" presId="urn:microsoft.com/office/officeart/2005/8/layout/venn2"/>
    <dgm:cxn modelId="{64A26755-D8B2-448A-AFDE-62F9ED79009D}" type="presParOf" srcId="{827B561A-C3B2-4602-AAE1-9E2CEDB1E456}" destId="{839BE3CD-E3B6-4158-BA23-E846ED799A59}" srcOrd="1" destOrd="0" presId="urn:microsoft.com/office/officeart/2005/8/layout/venn2"/>
    <dgm:cxn modelId="{C6C801A8-35CF-4614-959E-398FDE620B59}" type="presParOf" srcId="{F7DCA8A7-C2F6-4326-93A9-C1732999B54C}" destId="{C06FCCB8-BB96-4343-BAF1-05658BDE46C5}" srcOrd="1" destOrd="0" presId="urn:microsoft.com/office/officeart/2005/8/layout/venn2"/>
    <dgm:cxn modelId="{9A574506-0C5D-48F1-BEB6-7BD27B0DE2E2}" type="presParOf" srcId="{C06FCCB8-BB96-4343-BAF1-05658BDE46C5}" destId="{CBF6B99C-8515-458B-A468-35BF4B54F4F2}" srcOrd="0" destOrd="0" presId="urn:microsoft.com/office/officeart/2005/8/layout/venn2"/>
    <dgm:cxn modelId="{911BCC9C-ECEC-4DC8-9212-76E1D95E1F6E}" type="presParOf" srcId="{C06FCCB8-BB96-4343-BAF1-05658BDE46C5}" destId="{4965DC0D-11AB-410F-966A-11B0E59BC98A}" srcOrd="1" destOrd="0" presId="urn:microsoft.com/office/officeart/2005/8/layout/venn2"/>
    <dgm:cxn modelId="{1747B536-34C6-439B-813B-5E2A6F90F1C1}" type="presParOf" srcId="{F7DCA8A7-C2F6-4326-93A9-C1732999B54C}" destId="{AEC9A775-5821-4C1E-953E-64051278426F}" srcOrd="2" destOrd="0" presId="urn:microsoft.com/office/officeart/2005/8/layout/venn2"/>
    <dgm:cxn modelId="{6E63F6E9-B664-4EBB-84B0-776633F7CE7E}" type="presParOf" srcId="{AEC9A775-5821-4C1E-953E-64051278426F}" destId="{FA25EF79-57E9-4A5A-99D2-F97DC2E76443}" srcOrd="0" destOrd="0" presId="urn:microsoft.com/office/officeart/2005/8/layout/venn2"/>
    <dgm:cxn modelId="{D0F0A5B4-841F-4621-B4CF-87248FF9AB64}" type="presParOf" srcId="{AEC9A775-5821-4C1E-953E-64051278426F}" destId="{1AB0C71D-C050-4EF2-9920-B7EDA5CB5A4C}" srcOrd="1" destOrd="0" presId="urn:microsoft.com/office/officeart/2005/8/layout/venn2"/>
    <dgm:cxn modelId="{22F7BB20-6D5B-4C16-B7A8-87C842D514E8}" type="presParOf" srcId="{F7DCA8A7-C2F6-4326-93A9-C1732999B54C}" destId="{026834B5-CD78-46BA-8BBB-D9067CEECC3D}" srcOrd="3" destOrd="0" presId="urn:microsoft.com/office/officeart/2005/8/layout/venn2"/>
    <dgm:cxn modelId="{74A70B98-A0E8-4CB4-983C-A046F1D5F498}" type="presParOf" srcId="{026834B5-CD78-46BA-8BBB-D9067CEECC3D}" destId="{46B18BBA-D5D3-498E-BE12-6F2FD362C1F5}" srcOrd="0" destOrd="0" presId="urn:microsoft.com/office/officeart/2005/8/layout/venn2"/>
    <dgm:cxn modelId="{A2BE35B2-2D94-4ED3-A1F9-26742C0ED1DD}" type="presParOf" srcId="{026834B5-CD78-46BA-8BBB-D9067CEECC3D}" destId="{BF70221A-C258-4584-BBAC-2407270CA6CA}" srcOrd="1" destOrd="0" presId="urn:microsoft.com/office/officeart/2005/8/layout/venn2"/>
    <dgm:cxn modelId="{43D30B8A-79C0-4754-9DD2-22A2750A69DF}" type="presParOf" srcId="{F7DCA8A7-C2F6-4326-93A9-C1732999B54C}" destId="{76D25A87-F2FC-4F81-A53D-6747AD55AD9E}" srcOrd="4" destOrd="0" presId="urn:microsoft.com/office/officeart/2005/8/layout/venn2"/>
    <dgm:cxn modelId="{B767AB54-1E25-4272-BDE7-CAD6697505E2}" type="presParOf" srcId="{76D25A87-F2FC-4F81-A53D-6747AD55AD9E}" destId="{52A00C4F-8891-4D2B-9712-447DD8C29D95}" srcOrd="0" destOrd="0" presId="urn:microsoft.com/office/officeart/2005/8/layout/venn2"/>
    <dgm:cxn modelId="{1BF10AC4-FDC1-4DD5-8F00-A39CF9E1078E}" type="presParOf" srcId="{76D25A87-F2FC-4F81-A53D-6747AD55AD9E}" destId="{B5136BBE-71CC-4181-AEFB-80DFDE8B767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A12126-F9FC-4C30-A3DD-B3C8E212D3D8}">
      <dsp:nvSpPr>
        <dsp:cNvPr id="0" name=""/>
        <dsp:cNvSpPr/>
      </dsp:nvSpPr>
      <dsp:spPr>
        <a:xfrm>
          <a:off x="1318872" y="0"/>
          <a:ext cx="4514899" cy="4514899"/>
        </a:xfrm>
        <a:prstGeom prst="ellipse">
          <a:avLst/>
        </a:prstGeom>
        <a:solidFill>
          <a:srgbClr val="6633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chemeClr val="tx1"/>
              </a:solidFill>
            </a:rPr>
            <a:t>Общество</a:t>
          </a:r>
        </a:p>
      </dsp:txBody>
      <dsp:txXfrm>
        <a:off x="2729777" y="225744"/>
        <a:ext cx="1693087" cy="451489"/>
      </dsp:txXfrm>
    </dsp:sp>
    <dsp:sp modelId="{CBF6B99C-8515-458B-A468-35BF4B54F4F2}">
      <dsp:nvSpPr>
        <dsp:cNvPr id="0" name=""/>
        <dsp:cNvSpPr/>
      </dsp:nvSpPr>
      <dsp:spPr>
        <a:xfrm>
          <a:off x="1657489" y="677234"/>
          <a:ext cx="3837664" cy="3837664"/>
        </a:xfrm>
        <a:prstGeom prst="ellipse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Проф. сообщество</a:t>
          </a:r>
        </a:p>
      </dsp:txBody>
      <dsp:txXfrm>
        <a:off x="2748825" y="897900"/>
        <a:ext cx="1654992" cy="441331"/>
      </dsp:txXfrm>
    </dsp:sp>
    <dsp:sp modelId="{FA25EF79-57E9-4A5A-99D2-F97DC2E76443}">
      <dsp:nvSpPr>
        <dsp:cNvPr id="0" name=""/>
        <dsp:cNvSpPr/>
      </dsp:nvSpPr>
      <dsp:spPr>
        <a:xfrm>
          <a:off x="1996106" y="1354469"/>
          <a:ext cx="3160429" cy="3160429"/>
        </a:xfrm>
        <a:prstGeom prst="ellipse">
          <a:avLst/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Команда специалистов</a:t>
          </a:r>
        </a:p>
      </dsp:txBody>
      <dsp:txXfrm>
        <a:off x="2758560" y="1572539"/>
        <a:ext cx="1635522" cy="436139"/>
      </dsp:txXfrm>
    </dsp:sp>
    <dsp:sp modelId="{46B18BBA-D5D3-498E-BE12-6F2FD362C1F5}">
      <dsp:nvSpPr>
        <dsp:cNvPr id="0" name=""/>
        <dsp:cNvSpPr/>
      </dsp:nvSpPr>
      <dsp:spPr>
        <a:xfrm>
          <a:off x="2334724" y="2031704"/>
          <a:ext cx="2483194" cy="2483194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Семья</a:t>
          </a:r>
        </a:p>
      </dsp:txBody>
      <dsp:txXfrm>
        <a:off x="2905858" y="2255192"/>
        <a:ext cx="1340925" cy="446975"/>
      </dsp:txXfrm>
    </dsp:sp>
    <dsp:sp modelId="{52A00C4F-8891-4D2B-9712-447DD8C29D95}">
      <dsp:nvSpPr>
        <dsp:cNvPr id="0" name=""/>
        <dsp:cNvSpPr/>
      </dsp:nvSpPr>
      <dsp:spPr>
        <a:xfrm>
          <a:off x="2673341" y="2708939"/>
          <a:ext cx="1805959" cy="1805959"/>
        </a:xfrm>
        <a:prstGeom prst="ellipse">
          <a:avLst/>
        </a:prstGeom>
        <a:solidFill>
          <a:srgbClr val="008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Пациент</a:t>
          </a:r>
        </a:p>
      </dsp:txBody>
      <dsp:txXfrm>
        <a:off x="2937818" y="3160429"/>
        <a:ext cx="1277006" cy="9029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415C91-E3AC-2B90-0547-6FAB7A9541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19400A-BC15-08DC-90F7-985FC56BC5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7B00A6-D614-3F2B-11DC-612F7E760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0C3158-214A-7CB7-CE69-226BA78AE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C8043B-1B14-3DDB-5669-C0B6E018D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46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DD3CA-76AC-8F01-D6FC-C595A517D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E7153D-C337-C2BE-5DAF-D621EE203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F9EE0-592E-209D-F00E-696DAED3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94791C-8CDF-7443-2911-9E694426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627E5A-8E22-256C-055F-0D3429E5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9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4B384B-B399-7916-9981-C5ADCBA44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DFC5E7-0CA7-D19E-D508-18CB15D62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485999-7DB0-2667-864D-DBCA552B0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154216-04AE-B7D9-9C45-BA21F0317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23CF69-7BF4-8005-A233-11AA90087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91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749137-3EC6-B955-43EB-D361EA4C1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A793C3-50A4-9427-C674-C27416BB4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7F7FFE-DA12-3B63-72B5-4797E8F71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F71432-9F05-3DA3-C9A4-51077303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5DD71E-53AF-0BC5-59D7-C28DBA1A8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3BDA3E-6A73-2667-28DB-29D972939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64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1C58BB-F8B5-73B4-0AED-9D0EE3D90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B2DF51-9863-71F9-B41B-CBF2357B8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793549-449F-98B1-02F6-591CF51EE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1F35219-5B8D-C370-D47A-179864DEDE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FFF75A0-58E5-6174-895C-431E9CA295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2D09711-3DF2-CC0E-5CF3-99B9A17AE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D823E19-5990-E6CF-0C03-192893051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4EE86FB-AC00-04A3-01EE-9D3DFD0A2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23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234794-431E-CF8A-24A5-ED1BCC0D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C4DD111-4FC4-5EE5-B595-2A1726D01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DD1E757-CCC4-CCC9-974E-77887C062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736B216-0396-8F37-1FE8-80EC1B849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230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94FF446-F22A-B6F7-B89F-C682F3359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887DF8D-8DBF-3940-875F-95FE74611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153CD1-3636-D003-933A-CF4AE4C3D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285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C22FDC-0B8D-3C9B-494B-C00E61ED0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F2274C-12D4-4D3D-1E78-33ACCCCC9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F78B32-8E54-3475-ACE7-268BBE2654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1FDD95-DF55-DCE4-BF97-DBEDD99EB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AB5598-0D86-9F8E-20E9-5AB4E6726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CBE135-A980-4A64-A245-2F4B1F392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861E29-1A21-5F14-2400-8A76BEB5C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AFBE78E-4D66-4BD2-8E91-0436D04614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80BCD7-2300-030F-2264-DF4FCA74C0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32BFC1-D0A0-3F08-F762-3B119C4AF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551007B-1962-31BE-A81F-F5C10DD4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14D905-08D5-94B1-5ECC-6D93D65ED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80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EF476B-27F1-5DD8-CF5A-D8CA5712D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A41C98-0D1D-2333-BFE8-D0B3F2175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5C5509-9DCC-38CB-4B1A-0A8F2121C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6CB6F2-45D9-BB43-2601-5467CDC85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A9EFBE-BEB3-48A8-6BD9-ECADBCEB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81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288E25-6176-017B-2C36-D2C165DCCB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5EF5958-3A20-9502-062B-FABF935C03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967EAA-7680-EF3C-9B86-17F6D8951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A7085D-853D-69D5-516B-5F296ECAD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72CF07-BAC9-FFCD-0894-7982851BA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102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156783-7882-66F3-BA77-921778938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02AF4A-F8C3-5D81-CF58-AFA8B113D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936367-42BA-0F2A-1FE8-F6414CCA3B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62B28-ABD6-4F1B-89F1-8969A2713E64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D987C2-5AE8-E385-FD02-029F86206B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7E1FBF-7D1B-B0D1-20C2-1966F0B70C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83F1D-E934-41FA-91B7-C3A8A3A99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87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904" y="1263040"/>
            <a:ext cx="10846191" cy="23876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Новые научно-практические направления в области психологии паллиативной медицинской помощи 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  <a:latin typeface="+mj-lt"/>
              </a:rPr>
              <a:t>Сирота Наталья Александровна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2900" dirty="0">
                <a:solidFill>
                  <a:schemeClr val="bg1"/>
                </a:solidFill>
                <a:latin typeface="+mj-lt"/>
              </a:rPr>
              <a:t>декан факультета клинической психологии МГМСУ им. А.Е. Евдокимова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21D7DD-5092-871C-0B5D-85FFA7B44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90"/>
            <a:ext cx="2588457" cy="264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73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36" y="2380376"/>
            <a:ext cx="11799277" cy="907122"/>
          </a:xfrm>
        </p:spPr>
        <p:txBody>
          <a:bodyPr>
            <a:noAutofit/>
          </a:bodyPr>
          <a:lstStyle/>
          <a:p>
            <a:pPr algn="l">
              <a:lnSpc>
                <a:spcPct val="90000"/>
              </a:lnSpc>
            </a:pPr>
            <a:br>
              <a:rPr lang="ru-RU" sz="2800" dirty="0">
                <a:cs typeface="Times New Roman" pitchFamily="18" charset="0"/>
              </a:rPr>
            </a:br>
            <a:br>
              <a:rPr lang="ru-RU" sz="2800" dirty="0">
                <a:cs typeface="Times New Roman" pitchFamily="18" charset="0"/>
              </a:rPr>
            </a:br>
            <a:r>
              <a:rPr lang="ru-RU" sz="2800" dirty="0">
                <a:cs typeface="Times New Roman" pitchFamily="18" charset="0"/>
              </a:rPr>
              <a:t>4) эффективная коммуникация медицинского и помогающего персонала с пациентами и членами их семьи</a:t>
            </a:r>
            <a:r>
              <a:rPr lang="en-US" sz="2800" dirty="0">
                <a:cs typeface="Times New Roman" pitchFamily="18" charset="0"/>
              </a:rPr>
              <a:t>;</a:t>
            </a:r>
            <a:r>
              <a:rPr lang="ru-RU" sz="2800" dirty="0">
                <a:cs typeface="Times New Roman" pitchFamily="18" charset="0"/>
              </a:rPr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  <a:latin typeface="+mj-lt"/>
              </a:rPr>
              <a:t>Области  психологической работы 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57788-49EB-DDF2-947B-72576F8C1AED}"/>
              </a:ext>
            </a:extLst>
          </p:cNvPr>
          <p:cNvSpPr txBox="1"/>
          <p:nvPr/>
        </p:nvSpPr>
        <p:spPr>
          <a:xfrm>
            <a:off x="112538" y="86699"/>
            <a:ext cx="1089806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+mj-lt"/>
                <a:cs typeface="Times New Roman" pitchFamily="18" charset="0"/>
              </a:rPr>
              <a:t>1) принятие решения о необходимости получения паллиативной помощи</a:t>
            </a:r>
            <a:r>
              <a:rPr lang="en-US" sz="2800" dirty="0">
                <a:latin typeface="+mj-lt"/>
                <a:cs typeface="Times New Roman" pitchFamily="18" charset="0"/>
              </a:rPr>
              <a:t>;</a:t>
            </a:r>
            <a:endParaRPr lang="ru-RU" sz="2800" dirty="0">
              <a:latin typeface="+mj-lt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34BC233B-887A-5633-01E5-ECF6C401D2A2}"/>
              </a:ext>
            </a:extLst>
          </p:cNvPr>
          <p:cNvSpPr txBox="1">
            <a:spLocks/>
          </p:cNvSpPr>
          <p:nvPr/>
        </p:nvSpPr>
        <p:spPr>
          <a:xfrm>
            <a:off x="112536" y="1095874"/>
            <a:ext cx="11799277" cy="7659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>
                <a:cs typeface="Times New Roman" pitchFamily="18" charset="0"/>
              </a:rPr>
              <a:t>2) преодоление пациентом соматических и психологических проблем паллиативной ситуации</a:t>
            </a:r>
            <a:r>
              <a:rPr lang="en-US" sz="2800" dirty="0">
                <a:cs typeface="Times New Roman" pitchFamily="18" charset="0"/>
              </a:rPr>
              <a:t>;</a:t>
            </a:r>
            <a:r>
              <a:rPr lang="ru-RU" sz="2800" dirty="0">
                <a:cs typeface="Times New Roman" pitchFamily="18" charset="0"/>
              </a:rPr>
              <a:t> 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F15B2D3-F745-5243-4073-E665C98B7A34}"/>
              </a:ext>
            </a:extLst>
          </p:cNvPr>
          <p:cNvSpPr txBox="1">
            <a:spLocks/>
          </p:cNvSpPr>
          <p:nvPr/>
        </p:nvSpPr>
        <p:spPr>
          <a:xfrm>
            <a:off x="112536" y="1836970"/>
            <a:ext cx="11799277" cy="4996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ru-RU" sz="2800" dirty="0">
                <a:cs typeface="Times New Roman" pitchFamily="18" charset="0"/>
              </a:rPr>
            </a:br>
            <a:r>
              <a:rPr lang="ru-RU" sz="2800" dirty="0">
                <a:cs typeface="Times New Roman" pitchFamily="18" charset="0"/>
              </a:rPr>
              <a:t>3) проблемы восприятия болезни, страх прогрессирования заболевания</a:t>
            </a:r>
            <a:r>
              <a:rPr lang="en-US" sz="2800" dirty="0">
                <a:cs typeface="Times New Roman" pitchFamily="18" charset="0"/>
              </a:rPr>
              <a:t>;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30165C36-B941-119E-C2F4-8D0974CEFF8B}"/>
              </a:ext>
            </a:extLst>
          </p:cNvPr>
          <p:cNvSpPr txBox="1">
            <a:spLocks/>
          </p:cNvSpPr>
          <p:nvPr/>
        </p:nvSpPr>
        <p:spPr>
          <a:xfrm>
            <a:off x="83816" y="2963785"/>
            <a:ext cx="11799277" cy="793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>
                <a:cs typeface="Times New Roman" pitchFamily="18" charset="0"/>
              </a:rPr>
              <a:t>5) эмоциональная поддержка родственников пациента</a:t>
            </a:r>
            <a:r>
              <a:rPr lang="en-US" sz="2800" dirty="0">
                <a:cs typeface="Times New Roman" pitchFamily="18" charset="0"/>
              </a:rPr>
              <a:t>;</a:t>
            </a:r>
            <a:r>
              <a:rPr lang="ru-RU" sz="2800" dirty="0">
                <a:cs typeface="Times New Roman" pitchFamily="18" charset="0"/>
              </a:rPr>
              <a:t> 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8440AE5-8E9E-B543-49F8-5F99467BE324}"/>
              </a:ext>
            </a:extLst>
          </p:cNvPr>
          <p:cNvSpPr txBox="1">
            <a:spLocks/>
          </p:cNvSpPr>
          <p:nvPr/>
        </p:nvSpPr>
        <p:spPr>
          <a:xfrm>
            <a:off x="83815" y="3486719"/>
            <a:ext cx="11799277" cy="793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>
                <a:cs typeface="Times New Roman" pitchFamily="18" charset="0"/>
              </a:rPr>
              <a:t>6) профилактика эмоционального выгорания медицинского персонала</a:t>
            </a:r>
          </a:p>
        </p:txBody>
      </p:sp>
    </p:spTree>
    <p:extLst>
      <p:ext uri="{BB962C8B-B14F-4D97-AF65-F5344CB8AC3E}">
        <p14:creationId xmlns:p14="http://schemas.microsoft.com/office/powerpoint/2010/main" val="2012981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180" y="881534"/>
            <a:ext cx="2085535" cy="623710"/>
          </a:xfrm>
        </p:spPr>
        <p:txBody>
          <a:bodyPr>
            <a:noAutofit/>
          </a:bodyPr>
          <a:lstStyle/>
          <a:p>
            <a:pPr algn="l">
              <a:lnSpc>
                <a:spcPct val="90000"/>
              </a:lnSpc>
            </a:pPr>
            <a:r>
              <a:rPr lang="ru-RU" sz="2800" dirty="0">
                <a:cs typeface="Times New Roman" pitchFamily="18" charset="0"/>
              </a:rPr>
              <a:t>Депрессия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Психические проблемы паллиативных пациентов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9BE823-0259-D75E-4269-E86E8CCD0BD9}"/>
              </a:ext>
            </a:extLst>
          </p:cNvPr>
          <p:cNvSpPr txBox="1">
            <a:spLocks/>
          </p:cNvSpPr>
          <p:nvPr/>
        </p:nvSpPr>
        <p:spPr>
          <a:xfrm>
            <a:off x="3047411" y="2491287"/>
            <a:ext cx="4533314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Тревожные переживания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D89FBACF-9530-AEF9-0882-B87528BAE34D}"/>
              </a:ext>
            </a:extLst>
          </p:cNvPr>
          <p:cNvSpPr txBox="1">
            <a:spLocks/>
          </p:cNvSpPr>
          <p:nvPr/>
        </p:nvSpPr>
        <p:spPr>
          <a:xfrm>
            <a:off x="5255455" y="773661"/>
            <a:ext cx="2889739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Панические атаки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8E3279DF-4CBB-88D0-E3A1-5EED32C309B4}"/>
              </a:ext>
            </a:extLst>
          </p:cNvPr>
          <p:cNvSpPr txBox="1">
            <a:spLocks/>
          </p:cNvSpPr>
          <p:nvPr/>
        </p:nvSpPr>
        <p:spPr>
          <a:xfrm>
            <a:off x="2559439" y="1903178"/>
            <a:ext cx="1207477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dirty="0">
                <a:cs typeface="Times New Roman" pitchFamily="18" charset="0"/>
              </a:rPr>
              <a:t>ПТСР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A2D5BC8F-F200-13A8-2B98-8CB855AF5EED}"/>
              </a:ext>
            </a:extLst>
          </p:cNvPr>
          <p:cNvSpPr txBox="1">
            <a:spLocks/>
          </p:cNvSpPr>
          <p:nvPr/>
        </p:nvSpPr>
        <p:spPr>
          <a:xfrm>
            <a:off x="4685712" y="3776024"/>
            <a:ext cx="427071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u="sng" dirty="0">
                <a:cs typeface="Times New Roman" pitchFamily="18" charset="0"/>
              </a:rPr>
              <a:t>Расстройства адаптации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C480ADDC-3AE8-6890-1A6E-B39EB81E54F7}"/>
              </a:ext>
            </a:extLst>
          </p:cNvPr>
          <p:cNvSpPr txBox="1">
            <a:spLocks/>
          </p:cNvSpPr>
          <p:nvPr/>
        </p:nvSpPr>
        <p:spPr>
          <a:xfrm>
            <a:off x="1920238" y="130301"/>
            <a:ext cx="427071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u="sng" dirty="0">
                <a:cs typeface="Times New Roman" pitchFamily="18" charset="0"/>
              </a:rPr>
              <a:t>Выраженный дистресс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354483EF-D51C-F285-4B93-A54C3C0EFCD7}"/>
              </a:ext>
            </a:extLst>
          </p:cNvPr>
          <p:cNvSpPr txBox="1">
            <a:spLocks/>
          </p:cNvSpPr>
          <p:nvPr/>
        </p:nvSpPr>
        <p:spPr>
          <a:xfrm>
            <a:off x="4438942" y="1561728"/>
            <a:ext cx="427071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i="1" dirty="0">
                <a:cs typeface="Times New Roman" pitchFamily="18" charset="0"/>
              </a:rPr>
              <a:t>Экзистенциальный кризис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443780F6-D39D-A514-2E91-83FEED1CF43D}"/>
              </a:ext>
            </a:extLst>
          </p:cNvPr>
          <p:cNvSpPr txBox="1">
            <a:spLocks/>
          </p:cNvSpPr>
          <p:nvPr/>
        </p:nvSpPr>
        <p:spPr>
          <a:xfrm>
            <a:off x="7769757" y="3128214"/>
            <a:ext cx="427071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Трудности в семье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A0E5DD9-D182-E3D6-2458-3C98D7E8D256}"/>
              </a:ext>
            </a:extLst>
          </p:cNvPr>
          <p:cNvSpPr txBox="1">
            <a:spLocks/>
          </p:cNvSpPr>
          <p:nvPr/>
        </p:nvSpPr>
        <p:spPr>
          <a:xfrm>
            <a:off x="8900748" y="2442473"/>
            <a:ext cx="3004625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>
                <a:cs typeface="Times New Roman" pitchFamily="18" charset="0"/>
              </a:rPr>
              <a:t>ДЕМОРАЛИЗАЦИЯ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A7265DF4-27D3-0314-A51B-EE006BA7960D}"/>
              </a:ext>
            </a:extLst>
          </p:cNvPr>
          <p:cNvSpPr txBox="1">
            <a:spLocks/>
          </p:cNvSpPr>
          <p:nvPr/>
        </p:nvSpPr>
        <p:spPr>
          <a:xfrm>
            <a:off x="548938" y="2091928"/>
            <a:ext cx="1744982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Фобии</a:t>
            </a: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0C91E75A-F147-D3DE-4241-FC80C463A168}"/>
              </a:ext>
            </a:extLst>
          </p:cNvPr>
          <p:cNvSpPr txBox="1">
            <a:spLocks/>
          </p:cNvSpPr>
          <p:nvPr/>
        </p:nvSpPr>
        <p:spPr>
          <a:xfrm>
            <a:off x="8002462" y="114004"/>
            <a:ext cx="2269002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i="1" dirty="0">
                <a:cs typeface="Times New Roman" pitchFamily="18" charset="0"/>
              </a:rPr>
              <a:t>Риск суицида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8B056A9E-3D51-8804-4597-944DC1A513BB}"/>
              </a:ext>
            </a:extLst>
          </p:cNvPr>
          <p:cNvSpPr txBox="1">
            <a:spLocks/>
          </p:cNvSpPr>
          <p:nvPr/>
        </p:nvSpPr>
        <p:spPr>
          <a:xfrm>
            <a:off x="1043352" y="3718816"/>
            <a:ext cx="427071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i="1" dirty="0">
                <a:cs typeface="Times New Roman" pitchFamily="18" charset="0"/>
              </a:rPr>
              <a:t>Психосоциальные проблемы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28E5A291-2881-4BA4-94CA-9543B3634A0C}"/>
              </a:ext>
            </a:extLst>
          </p:cNvPr>
          <p:cNvSpPr txBox="1">
            <a:spLocks/>
          </p:cNvSpPr>
          <p:nvPr/>
        </p:nvSpPr>
        <p:spPr>
          <a:xfrm>
            <a:off x="9952014" y="1279468"/>
            <a:ext cx="1207477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dirty="0">
                <a:cs typeface="Times New Roman" pitchFamily="18" charset="0"/>
              </a:rPr>
              <a:t>ОКР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12D22ED-4462-5E60-257D-2FFA2818B178}"/>
              </a:ext>
            </a:extLst>
          </p:cNvPr>
          <p:cNvSpPr txBox="1">
            <a:spLocks/>
          </p:cNvSpPr>
          <p:nvPr/>
        </p:nvSpPr>
        <p:spPr>
          <a:xfrm>
            <a:off x="1809532" y="1328914"/>
            <a:ext cx="2738355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Беспомощность</a:t>
            </a:r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308A28A2-706B-9A21-45D3-5EEDB1AC58E8}"/>
              </a:ext>
            </a:extLst>
          </p:cNvPr>
          <p:cNvSpPr txBox="1">
            <a:spLocks/>
          </p:cNvSpPr>
          <p:nvPr/>
        </p:nvSpPr>
        <p:spPr>
          <a:xfrm>
            <a:off x="9186574" y="3955868"/>
            <a:ext cx="2738355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i="1" dirty="0">
                <a:cs typeface="Times New Roman" pitchFamily="18" charset="0"/>
              </a:rPr>
              <a:t>Когнитивные нарушения</a:t>
            </a: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27BED592-F7BC-C035-89B8-806027A3AE7B}"/>
              </a:ext>
            </a:extLst>
          </p:cNvPr>
          <p:cNvSpPr txBox="1">
            <a:spLocks/>
          </p:cNvSpPr>
          <p:nvPr/>
        </p:nvSpPr>
        <p:spPr>
          <a:xfrm>
            <a:off x="5733857" y="-169115"/>
            <a:ext cx="217442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dirty="0">
                <a:cs typeface="Times New Roman" pitchFamily="18" charset="0"/>
              </a:rPr>
              <a:t>ИЗОЛЯЦИЯ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id="{02E15CCA-6912-EBC9-827C-9B3BA8E347E6}"/>
              </a:ext>
            </a:extLst>
          </p:cNvPr>
          <p:cNvSpPr txBox="1">
            <a:spLocks/>
          </p:cNvSpPr>
          <p:nvPr/>
        </p:nvSpPr>
        <p:spPr>
          <a:xfrm>
            <a:off x="8532932" y="1930739"/>
            <a:ext cx="2529256" cy="62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cs typeface="Times New Roman" pitchFamily="18" charset="0"/>
              </a:rPr>
              <a:t>Нарушения сна</a:t>
            </a:r>
          </a:p>
        </p:txBody>
      </p:sp>
    </p:spTree>
    <p:extLst>
      <p:ext uri="{BB962C8B-B14F-4D97-AF65-F5344CB8AC3E}">
        <p14:creationId xmlns:p14="http://schemas.microsoft.com/office/powerpoint/2010/main" val="1934789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Многоуровневый подход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E5BE60DD-DE0E-3A29-3307-CC383E3A3A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4422367"/>
              </p:ext>
            </p:extLst>
          </p:nvPr>
        </p:nvGraphicFramePr>
        <p:xfrm>
          <a:off x="2525928" y="57100"/>
          <a:ext cx="7152643" cy="4514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3652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212" y="263067"/>
            <a:ext cx="10846191" cy="4068853"/>
          </a:xfrm>
        </p:spPr>
        <p:txBody>
          <a:bodyPr>
            <a:noAutofit/>
          </a:bodyPr>
          <a:lstStyle/>
          <a:p>
            <a:pPr algn="l">
              <a:lnSpc>
                <a:spcPct val="900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0" y="521497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Клинико-психологические шаги в паллиативной медицине огромны, но проблемы не решены….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DFF8C4B-84C2-8378-CF15-94C34BD4DB8E}"/>
              </a:ext>
            </a:extLst>
          </p:cNvPr>
          <p:cNvSpPr txBox="1">
            <a:spLocks/>
          </p:cNvSpPr>
          <p:nvPr/>
        </p:nvSpPr>
        <p:spPr>
          <a:xfrm>
            <a:off x="321212" y="205489"/>
            <a:ext cx="10689387" cy="43665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600" dirty="0">
                <a:latin typeface="+mj-lt"/>
              </a:rPr>
              <a:t>1.</a:t>
            </a:r>
            <a:r>
              <a:rPr lang="ru-RU" sz="3500" dirty="0">
                <a:latin typeface="+mj-lt"/>
              </a:rPr>
              <a:t> </a:t>
            </a:r>
            <a:r>
              <a:rPr lang="ru-RU" sz="2600" dirty="0">
                <a:latin typeface="+mj-lt"/>
              </a:rPr>
              <a:t>Командный подход. В команде одно из важных мест занимают клинический психолог, а также специалист по социальной работе.</a:t>
            </a:r>
          </a:p>
          <a:p>
            <a:pPr algn="just">
              <a:buFont typeface="Arial" charset="0"/>
              <a:buNone/>
            </a:pPr>
            <a:r>
              <a:rPr lang="ru-RU" sz="2600" dirty="0">
                <a:latin typeface="+mj-lt"/>
              </a:rPr>
              <a:t>2.  Необходима разработка алгоритмов с такими проблемами как:</a:t>
            </a:r>
          </a:p>
          <a:p>
            <a:pPr algn="just"/>
            <a:r>
              <a:rPr lang="ru-RU" sz="2200" dirty="0">
                <a:latin typeface="+mj-lt"/>
              </a:rPr>
              <a:t>	</a:t>
            </a:r>
            <a:r>
              <a:rPr lang="ru-RU" sz="2200" dirty="0" err="1">
                <a:latin typeface="+mj-lt"/>
              </a:rPr>
              <a:t>Совладание</a:t>
            </a:r>
            <a:r>
              <a:rPr lang="ru-RU" sz="2200" dirty="0">
                <a:latin typeface="+mj-lt"/>
              </a:rPr>
              <a:t> с терминальной болезнью</a:t>
            </a:r>
          </a:p>
          <a:p>
            <a:pPr algn="just"/>
            <a:r>
              <a:rPr lang="ru-RU" sz="2200" dirty="0">
                <a:latin typeface="+mj-lt"/>
              </a:rPr>
              <a:t>	Страх смерти</a:t>
            </a:r>
          </a:p>
          <a:p>
            <a:pPr algn="just"/>
            <a:r>
              <a:rPr lang="ru-RU" sz="2200" dirty="0">
                <a:latin typeface="+mj-lt"/>
              </a:rPr>
              <a:t>	Психические (депрессия) и психологические страдания пациента</a:t>
            </a:r>
          </a:p>
          <a:p>
            <a:pPr algn="just"/>
            <a:r>
              <a:rPr lang="ru-RU" sz="2200" dirty="0">
                <a:latin typeface="+mj-lt"/>
              </a:rPr>
              <a:t>	Духовные и экзистенциальные страдания</a:t>
            </a:r>
          </a:p>
          <a:p>
            <a:pPr algn="just"/>
            <a:r>
              <a:rPr lang="ru-RU" sz="2200" dirty="0">
                <a:latin typeface="+mj-lt"/>
              </a:rPr>
              <a:t>	Смысл, надежда в терминальной болезни</a:t>
            </a:r>
          </a:p>
          <a:p>
            <a:pPr algn="just"/>
            <a:r>
              <a:rPr lang="ru-RU" sz="2200" dirty="0">
                <a:latin typeface="+mj-lt"/>
              </a:rPr>
              <a:t>	Проблема «достойного» умирания</a:t>
            </a:r>
          </a:p>
          <a:p>
            <a:pPr algn="just"/>
            <a:r>
              <a:rPr lang="ru-RU" sz="2200" dirty="0">
                <a:latin typeface="+mj-lt"/>
              </a:rPr>
              <a:t>	Коммуникация врача, больного и всего медицинского персонала </a:t>
            </a:r>
          </a:p>
          <a:p>
            <a:pPr algn="just"/>
            <a:r>
              <a:rPr lang="ru-RU" sz="2200" dirty="0">
                <a:latin typeface="+mj-lt"/>
              </a:rPr>
              <a:t>	Коммуникация с родственниками и обучение родственников      </a:t>
            </a:r>
            <a:endParaRPr lang="en-US" sz="2000" dirty="0">
              <a:latin typeface="+mj-lt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3518C8-45A7-C13D-8B96-67B527C47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07" y="1380107"/>
            <a:ext cx="328588" cy="3361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0333D2B-D40B-584C-7D2A-A3C512B6A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861" y="1773836"/>
            <a:ext cx="328588" cy="3361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23BEF60-855A-6E2F-33DE-5DE2CC858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861" y="2128694"/>
            <a:ext cx="328588" cy="3361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ACAF71-403C-5A7C-B7A0-39FC0381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861" y="2522423"/>
            <a:ext cx="328588" cy="33615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B8F1601-D681-A5D7-C530-9ACE38E4B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29" y="2913153"/>
            <a:ext cx="328588" cy="33615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69CDD8C-B901-6159-4825-B2DCC6E58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93" y="3304154"/>
            <a:ext cx="328588" cy="33615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AF1F3DE-F1A5-120A-2898-F3DD4398C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57" y="3703650"/>
            <a:ext cx="328588" cy="33615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5851066-6C31-4F86-9117-74AEA4FC5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21" y="4064806"/>
            <a:ext cx="328588" cy="33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80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40" y="54184"/>
            <a:ext cx="10846190" cy="2508670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2400" i="1" dirty="0">
                <a:cs typeface="Times New Roman" pitchFamily="18" charset="0"/>
              </a:rPr>
              <a:t>Клинико-психологическая оценка и периодический скрининг </a:t>
            </a:r>
            <a:r>
              <a:rPr lang="ru-RU" sz="2400" dirty="0">
                <a:cs typeface="Times New Roman" pitchFamily="18" charset="0"/>
              </a:rPr>
              <a:t>на предмет психологических нарушений или психопатологических расстройств,  сбор социального и семейного анамнеза, оценка навыков и ресурсов для преодоления трудностей, внутреннего смысла и мотивации, духовности, употребления психоактивных веществ, суицидального риска, уровня дистресса.</a:t>
            </a:r>
            <a:br>
              <a:rPr lang="ru-RU" sz="2800" dirty="0">
                <a:cs typeface="Times New Roman" pitchFamily="18" charset="0"/>
              </a:rPr>
            </a:br>
            <a:endParaRPr lang="ru-RU" sz="2800" dirty="0"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773720" y="4976415"/>
            <a:ext cx="10044335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  <a:latin typeface="+mj-lt"/>
              </a:rPr>
              <a:t>Алгоритм психологической помощи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7AD5D6B-9EE6-361C-6A8A-26BD77A7F106}"/>
              </a:ext>
            </a:extLst>
          </p:cNvPr>
          <p:cNvSpPr txBox="1">
            <a:spLocks/>
          </p:cNvSpPr>
          <p:nvPr/>
        </p:nvSpPr>
        <p:spPr>
          <a:xfrm>
            <a:off x="1209819" y="2533514"/>
            <a:ext cx="9294340" cy="7078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>
                <a:cs typeface="Times New Roman" pitchFamily="18" charset="0"/>
              </a:rPr>
              <a:t>Разработка </a:t>
            </a:r>
            <a:r>
              <a:rPr lang="ru-RU" sz="2400" i="1" dirty="0">
                <a:cs typeface="Times New Roman" pitchFamily="18" charset="0"/>
              </a:rPr>
              <a:t>индивидуальной программы </a:t>
            </a:r>
            <a:r>
              <a:rPr lang="ru-RU" sz="2400" dirty="0">
                <a:cs typeface="Times New Roman" pitchFamily="18" charset="0"/>
              </a:rPr>
              <a:t>сопровождения пациентов и родственников с учетом их состояния и особенностей заболевания.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91D7614-7807-860A-4F64-940F524C9AC9}"/>
              </a:ext>
            </a:extLst>
          </p:cNvPr>
          <p:cNvSpPr txBox="1">
            <a:spLocks/>
          </p:cNvSpPr>
          <p:nvPr/>
        </p:nvSpPr>
        <p:spPr>
          <a:xfrm>
            <a:off x="1237812" y="3649584"/>
            <a:ext cx="9556369" cy="6589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dirty="0">
                <a:cs typeface="Times New Roman" pitchFamily="18" charset="0"/>
              </a:rPr>
              <a:t>Проведение </a:t>
            </a:r>
            <a:r>
              <a:rPr lang="ru-RU" sz="2400" i="1" dirty="0" err="1">
                <a:cs typeface="Times New Roman" pitchFamily="18" charset="0"/>
              </a:rPr>
              <a:t>психокоррекционных</a:t>
            </a:r>
            <a:r>
              <a:rPr lang="ru-RU" sz="2400" i="1" dirty="0">
                <a:cs typeface="Times New Roman" pitchFamily="18" charset="0"/>
              </a:rPr>
              <a:t> и психотерапевтических </a:t>
            </a:r>
            <a:r>
              <a:rPr lang="ru-RU" sz="2400" dirty="0">
                <a:cs typeface="Times New Roman" pitchFamily="18" charset="0"/>
              </a:rPr>
              <a:t>мероприятий с пациентом, эмоциональная поддержка родственников.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6B6A3C3-AB20-6480-B632-9179B58E79C4}"/>
              </a:ext>
            </a:extLst>
          </p:cNvPr>
          <p:cNvCxnSpPr/>
          <p:nvPr/>
        </p:nvCxnSpPr>
        <p:spPr>
          <a:xfrm>
            <a:off x="1237812" y="2351767"/>
            <a:ext cx="9716371" cy="0"/>
          </a:xfrm>
          <a:prstGeom prst="line">
            <a:avLst/>
          </a:prstGeom>
          <a:ln w="28575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3343250-8796-D665-A54B-35EBF510798E}"/>
              </a:ext>
            </a:extLst>
          </p:cNvPr>
          <p:cNvCxnSpPr/>
          <p:nvPr/>
        </p:nvCxnSpPr>
        <p:spPr>
          <a:xfrm>
            <a:off x="1294227" y="3435682"/>
            <a:ext cx="9716371" cy="0"/>
          </a:xfrm>
          <a:prstGeom prst="line">
            <a:avLst/>
          </a:prstGeom>
          <a:ln w="28575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8684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081" y="710322"/>
            <a:ext cx="10785518" cy="1235701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cs typeface="Times New Roman" pitchFamily="18" charset="0"/>
              </a:rPr>
              <a:t>Шесть ключевых витальных признаков оценки физиологического состояния: </a:t>
            </a:r>
            <a:br>
              <a:rPr lang="ru-RU" sz="2000" dirty="0">
                <a:solidFill>
                  <a:srgbClr val="FF0000"/>
                </a:solidFill>
                <a:cs typeface="Times New Roman" pitchFamily="18" charset="0"/>
              </a:rPr>
            </a:br>
            <a:r>
              <a:rPr lang="ru-RU" sz="2000" i="1" dirty="0">
                <a:cs typeface="Times New Roman" pitchFamily="18" charset="0"/>
              </a:rPr>
              <a:t>а) </a:t>
            </a:r>
            <a:r>
              <a:rPr lang="ru-RU" sz="2000" b="1" i="1" dirty="0">
                <a:cs typeface="Times New Roman" pitchFamily="18" charset="0"/>
              </a:rPr>
              <a:t>физиологические индикаторы:  </a:t>
            </a:r>
            <a:r>
              <a:rPr lang="ru-RU" sz="2000" i="1" dirty="0">
                <a:cs typeface="Times New Roman" pitchFamily="18" charset="0"/>
              </a:rPr>
              <a:t>«</a:t>
            </a:r>
            <a:r>
              <a:rPr lang="ru-RU" sz="2000" dirty="0">
                <a:cs typeface="Times New Roman" pitchFamily="18" charset="0"/>
              </a:rPr>
              <a:t>-»температура, частота дыхания, сердцебиения, артериальное давление, «+» боль;                                                                         </a:t>
            </a:r>
            <a:br>
              <a:rPr lang="ru-RU" sz="2000" dirty="0">
                <a:cs typeface="Times New Roman" pitchFamily="18" charset="0"/>
              </a:rPr>
            </a:br>
            <a:r>
              <a:rPr lang="ru-RU" sz="2000" i="1" dirty="0">
                <a:cs typeface="Times New Roman" pitchFamily="18" charset="0"/>
              </a:rPr>
              <a:t>б) </a:t>
            </a:r>
            <a:r>
              <a:rPr lang="ru-RU" sz="2000" b="1" i="1" dirty="0">
                <a:cs typeface="Times New Roman" pitchFamily="18" charset="0"/>
              </a:rPr>
              <a:t>психологический индикатор: </a:t>
            </a:r>
            <a:r>
              <a:rPr lang="ru-RU" sz="2000" dirty="0">
                <a:cs typeface="Times New Roman" pitchFamily="18" charset="0"/>
              </a:rPr>
              <a:t>дистресс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689100"/>
            <a:ext cx="12192000" cy="2168899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773720" y="4976415"/>
            <a:ext cx="10044335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  <a:latin typeface="+mj-lt"/>
              </a:rPr>
              <a:t>Психологический скрининг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BC88B420-F76F-7F6B-9A3A-28D363C3BF90}"/>
              </a:ext>
            </a:extLst>
          </p:cNvPr>
          <p:cNvSpPr txBox="1">
            <a:spLocks/>
          </p:cNvSpPr>
          <p:nvPr/>
        </p:nvSpPr>
        <p:spPr>
          <a:xfrm>
            <a:off x="262597" y="1870792"/>
            <a:ext cx="11704322" cy="12357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000" dirty="0">
                <a:cs typeface="Times New Roman" pitchFamily="18" charset="0"/>
              </a:rPr>
            </a:br>
            <a:r>
              <a:rPr lang="ru-RU" sz="2000" u="sng" dirty="0">
                <a:cs typeface="Times New Roman" pitchFamily="18" charset="0"/>
              </a:rPr>
              <a:t>Дистресс</a:t>
            </a:r>
            <a:r>
              <a:rPr lang="ru-RU" sz="2000" dirty="0">
                <a:cs typeface="Times New Roman" pitchFamily="18" charset="0"/>
              </a:rPr>
              <a:t> – многофакторное неприятное эмоциональное переживание психологической (когнитивной, поведенческой, эмоциональной), социальной и/или духовной природы, которое может  препятствовать эффективному </a:t>
            </a:r>
            <a:r>
              <a:rPr lang="ru-RU" sz="2000" dirty="0" err="1">
                <a:cs typeface="Times New Roman" pitchFamily="18" charset="0"/>
              </a:rPr>
              <a:t>совладанию</a:t>
            </a:r>
            <a:r>
              <a:rPr lang="ru-RU" sz="2000" dirty="0">
                <a:cs typeface="Times New Roman" pitchFamily="18" charset="0"/>
              </a:rPr>
              <a:t> с прогрессирующим заболеванием, его физическими симптомами и их лечением.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A49028-8B7E-2DDC-6A78-F5E43976F255}"/>
              </a:ext>
            </a:extLst>
          </p:cNvPr>
          <p:cNvSpPr txBox="1"/>
          <p:nvPr/>
        </p:nvSpPr>
        <p:spPr>
          <a:xfrm>
            <a:off x="225081" y="2797968"/>
            <a:ext cx="1170432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000" b="1" dirty="0">
                <a:latin typeface="+mj-lt"/>
                <a:cs typeface="Times New Roman" pitchFamily="18" charset="0"/>
              </a:rPr>
              <a:t>Сферы   экзистенциального дистресса: </a:t>
            </a:r>
          </a:p>
          <a:p>
            <a:r>
              <a:rPr lang="ru-RU" sz="2000" b="1" i="1" dirty="0">
                <a:latin typeface="+mj-lt"/>
                <a:cs typeface="Times New Roman" pitchFamily="18" charset="0"/>
              </a:rPr>
              <a:t>Сфера Я:</a:t>
            </a:r>
            <a:r>
              <a:rPr lang="ru-RU" sz="2000" dirty="0">
                <a:latin typeface="+mj-lt"/>
                <a:cs typeface="Times New Roman" pitchFamily="18" charset="0"/>
              </a:rPr>
              <a:t> стыд, позор, досада, одиночество;</a:t>
            </a:r>
          </a:p>
          <a:p>
            <a:r>
              <a:rPr lang="ru-RU" sz="2000" b="1" i="1" dirty="0">
                <a:latin typeface="+mj-lt"/>
                <a:cs typeface="Times New Roman" pitchFamily="18" charset="0"/>
              </a:rPr>
              <a:t>Свобода выбора: </a:t>
            </a:r>
            <a:r>
              <a:rPr lang="ru-RU" sz="2000" dirty="0">
                <a:latin typeface="+mj-lt"/>
                <a:cs typeface="Times New Roman" pitchFamily="18" charset="0"/>
              </a:rPr>
              <a:t>потеря контроля, зависимость от других, </a:t>
            </a:r>
            <a:r>
              <a:rPr lang="ru-RU" sz="2000" dirty="0" err="1">
                <a:latin typeface="+mj-lt"/>
                <a:cs typeface="Times New Roman" pitchFamily="18" charset="0"/>
              </a:rPr>
              <a:t>неприверженность</a:t>
            </a:r>
            <a:r>
              <a:rPr lang="ru-RU" sz="2000" dirty="0">
                <a:latin typeface="+mj-lt"/>
                <a:cs typeface="Times New Roman" pitchFamily="18" charset="0"/>
              </a:rPr>
              <a:t> лечению;</a:t>
            </a:r>
          </a:p>
          <a:p>
            <a:r>
              <a:rPr lang="ru-RU" sz="2000" b="1" i="1" dirty="0">
                <a:latin typeface="+mj-lt"/>
                <a:cs typeface="Times New Roman" pitchFamily="18" charset="0"/>
              </a:rPr>
              <a:t>Смысл:</a:t>
            </a:r>
            <a:r>
              <a:rPr lang="ru-RU" sz="2000" dirty="0">
                <a:latin typeface="+mj-lt"/>
                <a:cs typeface="Times New Roman" pitchFamily="18" charset="0"/>
              </a:rPr>
              <a:t> потеря цели и социальной роли в жизни</a:t>
            </a:r>
            <a:r>
              <a:rPr lang="en-US" sz="2000" dirty="0">
                <a:latin typeface="+mj-lt"/>
                <a:cs typeface="Times New Roman" pitchFamily="18" charset="0"/>
              </a:rPr>
              <a:t>, </a:t>
            </a:r>
            <a:r>
              <a:rPr lang="ru-RU" sz="2000" dirty="0">
                <a:latin typeface="+mj-lt"/>
                <a:cs typeface="Times New Roman" pitchFamily="18" charset="0"/>
              </a:rPr>
              <a:t>потеря ценностей, уменьшение достоинства, духовные сомнения, колебания; </a:t>
            </a:r>
          </a:p>
          <a:p>
            <a:r>
              <a:rPr lang="ru-RU" sz="2000" b="1" i="1" dirty="0">
                <a:latin typeface="+mj-lt"/>
                <a:cs typeface="Times New Roman" pitchFamily="18" charset="0"/>
              </a:rPr>
              <a:t>Тревога:</a:t>
            </a:r>
            <a:r>
              <a:rPr lang="ru-RU" sz="2000" dirty="0">
                <a:latin typeface="+mj-lt"/>
                <a:cs typeface="Times New Roman" pitchFamily="18" charset="0"/>
              </a:rPr>
              <a:t> страх, горе, депрессия, гнев.</a:t>
            </a:r>
            <a:endParaRPr lang="ru-RU" sz="2000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3FE0654-C640-D156-EE95-38CAFB91E85D}"/>
              </a:ext>
            </a:extLst>
          </p:cNvPr>
          <p:cNvSpPr txBox="1"/>
          <p:nvPr/>
        </p:nvSpPr>
        <p:spPr>
          <a:xfrm>
            <a:off x="225081" y="45763"/>
            <a:ext cx="119294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+mj-lt"/>
                <a:cs typeface="Times New Roman" pitchFamily="18" charset="0"/>
              </a:rPr>
              <a:t>Дифференциация пациентов на основании выявленных признаков </a:t>
            </a:r>
            <a:br>
              <a:rPr lang="ru-RU" sz="2000" dirty="0">
                <a:latin typeface="+mj-lt"/>
                <a:cs typeface="Times New Roman" pitchFamily="18" charset="0"/>
              </a:rPr>
            </a:br>
            <a:r>
              <a:rPr lang="ru-RU" sz="2000" dirty="0">
                <a:latin typeface="+mj-lt"/>
                <a:cs typeface="Times New Roman" pitchFamily="18" charset="0"/>
              </a:rPr>
              <a:t>(дистресс, хроническая боль, депрессия, тревога, деморализация, суицидальные мысли)</a:t>
            </a: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4759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5DF943E-0334-695A-EF8E-77496C009E6F}"/>
              </a:ext>
            </a:extLst>
          </p:cNvPr>
          <p:cNvSpPr txBox="1">
            <a:spLocks/>
          </p:cNvSpPr>
          <p:nvPr/>
        </p:nvSpPr>
        <p:spPr>
          <a:xfrm>
            <a:off x="56268" y="4991566"/>
            <a:ext cx="11966917" cy="13035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4000" b="1" dirty="0">
                <a:solidFill>
                  <a:schemeClr val="bg1"/>
                </a:solidFill>
              </a:rPr>
              <a:t>В </a:t>
            </a:r>
            <a: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  <a:t>индивидуальном,  групповом и семейном форматах предоставляется п</a:t>
            </a:r>
            <a:r>
              <a:rPr lang="ru-RU" sz="4000" b="1" dirty="0">
                <a:solidFill>
                  <a:schemeClr val="bg1"/>
                </a:solidFill>
              </a:rPr>
              <a:t>сихологическая помощь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006D736B-1942-A71D-0448-D505140782E8}"/>
              </a:ext>
            </a:extLst>
          </p:cNvPr>
          <p:cNvSpPr txBox="1">
            <a:spLocks/>
          </p:cNvSpPr>
          <p:nvPr/>
        </p:nvSpPr>
        <p:spPr>
          <a:xfrm>
            <a:off x="659863" y="412929"/>
            <a:ext cx="10647184" cy="4044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i="1" dirty="0" err="1">
                <a:cs typeface="Times New Roman" pitchFamily="18" charset="0"/>
              </a:rPr>
              <a:t>Психообразовательные</a:t>
            </a:r>
            <a:r>
              <a:rPr lang="ru-RU" sz="2400" i="1" dirty="0">
                <a:cs typeface="Times New Roman" pitchFamily="18" charset="0"/>
              </a:rPr>
              <a:t> мероприятия 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EC836A6-A4ED-D649-CFAA-7B08A98EB825}"/>
              </a:ext>
            </a:extLst>
          </p:cNvPr>
          <p:cNvSpPr txBox="1">
            <a:spLocks/>
          </p:cNvSpPr>
          <p:nvPr/>
        </p:nvSpPr>
        <p:spPr>
          <a:xfrm>
            <a:off x="659863" y="1637480"/>
            <a:ext cx="11063066" cy="109346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</a:pPr>
            <a:r>
              <a:rPr lang="ru-RU" sz="2400" i="1" dirty="0">
                <a:cs typeface="Times New Roman" pitchFamily="18" charset="0"/>
              </a:rPr>
              <a:t>Поддерживающая психотерапия. </a:t>
            </a:r>
            <a:r>
              <a:rPr lang="ru-RU" sz="2400" dirty="0">
                <a:cs typeface="Times New Roman" pitchFamily="18" charset="0"/>
              </a:rPr>
              <a:t>Поддерживающая помощь - это предупреждение и устранение отрицательного воздействия на организм паллиативного заболевания и его лечения.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5F61CD76-B049-5105-656A-FCA94324E00C}"/>
              </a:ext>
            </a:extLst>
          </p:cNvPr>
          <p:cNvSpPr txBox="1">
            <a:spLocks/>
          </p:cNvSpPr>
          <p:nvPr/>
        </p:nvSpPr>
        <p:spPr>
          <a:xfrm>
            <a:off x="659863" y="3985549"/>
            <a:ext cx="10647184" cy="4044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ru-RU" sz="2400" dirty="0">
                <a:cs typeface="Times New Roman" pitchFamily="18" charset="0"/>
              </a:rPr>
              <a:t>Психотерапия </a:t>
            </a:r>
            <a:r>
              <a:rPr lang="ru-RU" sz="2400" i="1" dirty="0">
                <a:cs typeface="Times New Roman" pitchFamily="18" charset="0"/>
              </a:rPr>
              <a:t>профессионального выгорания </a:t>
            </a:r>
            <a:r>
              <a:rPr lang="ru-RU" sz="2400" dirty="0">
                <a:cs typeface="Times New Roman" pitchFamily="18" charset="0"/>
              </a:rPr>
              <a:t>для медицинского персонала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C2889135-887A-9FEA-3053-DBB858965C30}"/>
              </a:ext>
            </a:extLst>
          </p:cNvPr>
          <p:cNvSpPr txBox="1">
            <a:spLocks/>
          </p:cNvSpPr>
          <p:nvPr/>
        </p:nvSpPr>
        <p:spPr>
          <a:xfrm>
            <a:off x="659863" y="972908"/>
            <a:ext cx="10647184" cy="4044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</a:pPr>
            <a:r>
              <a:rPr lang="ru-RU" sz="2400" i="1" dirty="0">
                <a:cs typeface="Times New Roman" pitchFamily="18" charset="0"/>
              </a:rPr>
              <a:t>Общие или специальные </a:t>
            </a:r>
            <a:r>
              <a:rPr lang="ru-RU" sz="2400" dirty="0">
                <a:cs typeface="Times New Roman" pitchFamily="18" charset="0"/>
              </a:rPr>
              <a:t>виды психотерапевтической помощи  </a:t>
            </a:r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FE60868E-9CDE-C88E-0E58-671940C72DCF}"/>
              </a:ext>
            </a:extLst>
          </p:cNvPr>
          <p:cNvSpPr txBox="1">
            <a:spLocks/>
          </p:cNvSpPr>
          <p:nvPr/>
        </p:nvSpPr>
        <p:spPr>
          <a:xfrm>
            <a:off x="659863" y="2877598"/>
            <a:ext cx="11706668" cy="4044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</a:pPr>
            <a:r>
              <a:rPr lang="ru-RU" sz="2400" i="1" dirty="0">
                <a:cs typeface="Times New Roman" pitchFamily="18" charset="0"/>
              </a:rPr>
              <a:t>Мотивационное консультирование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AA29A0-C482-0174-DAFB-C55952923A26}"/>
              </a:ext>
            </a:extLst>
          </p:cNvPr>
          <p:cNvSpPr txBox="1"/>
          <p:nvPr/>
        </p:nvSpPr>
        <p:spPr>
          <a:xfrm>
            <a:off x="659863" y="3367580"/>
            <a:ext cx="61053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i="1" dirty="0">
                <a:latin typeface="+mj-lt"/>
                <a:cs typeface="Times New Roman" pitchFamily="18" charset="0"/>
              </a:rPr>
              <a:t>Нейро – и патопсихологическая коррекция</a:t>
            </a:r>
            <a:endParaRPr lang="ru-RU" sz="2400" dirty="0">
              <a:latin typeface="+mj-lt"/>
            </a:endParaRPr>
          </a:p>
        </p:txBody>
      </p:sp>
      <p:pic>
        <p:nvPicPr>
          <p:cNvPr id="23" name="Рисунок 22" descr="Одна шестеренка">
            <a:extLst>
              <a:ext uri="{FF2B5EF4-FFF2-40B4-BE49-F238E27FC236}">
                <a16:creationId xmlns:a16="http://schemas.microsoft.com/office/drawing/2014/main" id="{0AD577CC-7E49-84E9-1AEC-52C8EBAE7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8965" y="353465"/>
            <a:ext cx="450898" cy="450898"/>
          </a:xfrm>
          <a:prstGeom prst="rect">
            <a:avLst/>
          </a:prstGeom>
        </p:spPr>
      </p:pic>
      <p:pic>
        <p:nvPicPr>
          <p:cNvPr id="25" name="Рисунок 24" descr="Одна шестеренка">
            <a:extLst>
              <a:ext uri="{FF2B5EF4-FFF2-40B4-BE49-F238E27FC236}">
                <a16:creationId xmlns:a16="http://schemas.microsoft.com/office/drawing/2014/main" id="{13B8457C-6802-B9BD-3E4A-228006EDAC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8965" y="3939065"/>
            <a:ext cx="450898" cy="450898"/>
          </a:xfrm>
          <a:prstGeom prst="rect">
            <a:avLst/>
          </a:prstGeom>
        </p:spPr>
      </p:pic>
      <p:pic>
        <p:nvPicPr>
          <p:cNvPr id="26" name="Рисунок 25" descr="Одна шестеренка">
            <a:extLst>
              <a:ext uri="{FF2B5EF4-FFF2-40B4-BE49-F238E27FC236}">
                <a16:creationId xmlns:a16="http://schemas.microsoft.com/office/drawing/2014/main" id="{10F9E9E8-F128-7E59-8650-C438217D7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8965" y="3342473"/>
            <a:ext cx="450898" cy="450898"/>
          </a:xfrm>
          <a:prstGeom prst="rect">
            <a:avLst/>
          </a:prstGeom>
        </p:spPr>
      </p:pic>
      <p:pic>
        <p:nvPicPr>
          <p:cNvPr id="27" name="Рисунок 26" descr="Одна шестеренка">
            <a:extLst>
              <a:ext uri="{FF2B5EF4-FFF2-40B4-BE49-F238E27FC236}">
                <a16:creationId xmlns:a16="http://schemas.microsoft.com/office/drawing/2014/main" id="{04880820-C16E-0AFD-87AD-F758A2197F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08965" y="900780"/>
            <a:ext cx="450898" cy="450898"/>
          </a:xfrm>
          <a:prstGeom prst="rect">
            <a:avLst/>
          </a:prstGeom>
        </p:spPr>
      </p:pic>
      <p:pic>
        <p:nvPicPr>
          <p:cNvPr id="28" name="Рисунок 27" descr="Одна шестеренка">
            <a:extLst>
              <a:ext uri="{FF2B5EF4-FFF2-40B4-BE49-F238E27FC236}">
                <a16:creationId xmlns:a16="http://schemas.microsoft.com/office/drawing/2014/main" id="{80D7CF28-08D3-6413-ECBF-2E5CB71F3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8965" y="1617221"/>
            <a:ext cx="450898" cy="450898"/>
          </a:xfrm>
          <a:prstGeom prst="rect">
            <a:avLst/>
          </a:prstGeom>
        </p:spPr>
      </p:pic>
      <p:pic>
        <p:nvPicPr>
          <p:cNvPr id="29" name="Рисунок 28" descr="Одна шестеренка">
            <a:extLst>
              <a:ext uri="{FF2B5EF4-FFF2-40B4-BE49-F238E27FC236}">
                <a16:creationId xmlns:a16="http://schemas.microsoft.com/office/drawing/2014/main" id="{D5D3EB37-5DFC-11C3-A397-F43B43DEED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8965" y="2829820"/>
            <a:ext cx="450898" cy="45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05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41D6C5-82A4-2C63-2A04-EFF015E22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39" y="2823204"/>
            <a:ext cx="11537855" cy="900291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ru-RU" sz="2200" b="1" i="1" dirty="0">
                <a:cs typeface="Times New Roman" pitchFamily="18" charset="0"/>
              </a:rPr>
              <a:t>Терапия принятия и ответственности </a:t>
            </a:r>
            <a:r>
              <a:rPr lang="en-US" sz="2200" b="1" i="1" dirty="0">
                <a:cs typeface="Times New Roman" pitchFamily="18" charset="0"/>
              </a:rPr>
              <a:t>(ACT)</a:t>
            </a:r>
            <a:r>
              <a:rPr lang="ru-RU" sz="2200" b="1" i="1" dirty="0">
                <a:cs typeface="Times New Roman" pitchFamily="18" charset="0"/>
              </a:rPr>
              <a:t> </a:t>
            </a:r>
            <a:r>
              <a:rPr lang="ru-RU" sz="2200" i="1" dirty="0">
                <a:cs typeface="Times New Roman" pitchFamily="18" charset="0"/>
              </a:rPr>
              <a:t>-</a:t>
            </a:r>
            <a:r>
              <a:rPr lang="ru-RU" sz="2200" dirty="0">
                <a:cs typeface="Times New Roman" pitchFamily="18" charset="0"/>
              </a:rPr>
              <a:t> позволяет снизить избегание и позволить принять как положительные, так и отрицательные компоненты опыта, развивая психологическую гибкость.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5DF943E-0334-695A-EF8E-77496C009E6F}"/>
              </a:ext>
            </a:extLst>
          </p:cNvPr>
          <p:cNvSpPr txBox="1">
            <a:spLocks/>
          </p:cNvSpPr>
          <p:nvPr/>
        </p:nvSpPr>
        <p:spPr>
          <a:xfrm>
            <a:off x="152397" y="51288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000" b="1" dirty="0">
                <a:solidFill>
                  <a:schemeClr val="bg1"/>
                </a:solidFill>
              </a:rPr>
              <a:t>Общие направления 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4000" b="1" dirty="0">
                <a:solidFill>
                  <a:schemeClr val="bg1"/>
                </a:solidFill>
              </a:rPr>
              <a:t>психотерапевтической помощи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7074D9C3-4513-600F-686A-A6E0F14B9CEC}"/>
              </a:ext>
            </a:extLst>
          </p:cNvPr>
          <p:cNvSpPr txBox="1">
            <a:spLocks/>
          </p:cNvSpPr>
          <p:nvPr/>
        </p:nvSpPr>
        <p:spPr>
          <a:xfrm>
            <a:off x="152397" y="331008"/>
            <a:ext cx="10647184" cy="8640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200" dirty="0">
                <a:cs typeface="Times New Roman" pitchFamily="18" charset="0"/>
              </a:rPr>
            </a:br>
            <a:r>
              <a:rPr lang="ru-RU" sz="2200" b="1" i="1" dirty="0">
                <a:cs typeface="Times New Roman" pitchFamily="18" charset="0"/>
              </a:rPr>
              <a:t>Когнитивно-поведенческая терапия</a:t>
            </a:r>
            <a:r>
              <a:rPr lang="en-US" sz="2200" b="1" i="1" dirty="0">
                <a:cs typeface="Times New Roman" pitchFamily="18" charset="0"/>
              </a:rPr>
              <a:t> (CBT)</a:t>
            </a:r>
            <a:r>
              <a:rPr lang="ru-RU" sz="2200" b="1" i="1" dirty="0">
                <a:cs typeface="Times New Roman" pitchFamily="18" charset="0"/>
              </a:rPr>
              <a:t> </a:t>
            </a:r>
            <a:r>
              <a:rPr lang="ru-RU" sz="2200" dirty="0">
                <a:cs typeface="Times New Roman" pitchFamily="18" charset="0"/>
              </a:rPr>
              <a:t>–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200" dirty="0">
                <a:cs typeface="Times New Roman" pitchFamily="18" charset="0"/>
              </a:rPr>
              <a:t>коррекция проблемных симптомов путем изменения моделей мышления, поведения и эмоций, которые взаимосвязаны.</a:t>
            </a:r>
            <a:br>
              <a:rPr lang="ru-RU" sz="2200" dirty="0">
                <a:cs typeface="Times New Roman" pitchFamily="18" charset="0"/>
              </a:rPr>
            </a:br>
            <a:endParaRPr lang="ru-RU" sz="2200" dirty="0">
              <a:cs typeface="Times New Roman" pitchFamily="18" charset="0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6CBEF134-4764-4A7F-8373-80C58AE58026}"/>
              </a:ext>
            </a:extLst>
          </p:cNvPr>
          <p:cNvSpPr txBox="1">
            <a:spLocks/>
          </p:cNvSpPr>
          <p:nvPr/>
        </p:nvSpPr>
        <p:spPr>
          <a:xfrm>
            <a:off x="152397" y="906501"/>
            <a:ext cx="10647184" cy="97574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200" dirty="0">
                <a:cs typeface="Times New Roman" pitchFamily="18" charset="0"/>
              </a:rPr>
            </a:br>
            <a:r>
              <a:rPr lang="ru-RU" sz="2200" b="1" i="1" dirty="0">
                <a:cs typeface="Times New Roman" pitchFamily="18" charset="0"/>
              </a:rPr>
              <a:t>Терапия сострадания (</a:t>
            </a:r>
            <a:r>
              <a:rPr lang="en-US" sz="2200" b="1" i="1" dirty="0">
                <a:cs typeface="Times New Roman" pitchFamily="18" charset="0"/>
              </a:rPr>
              <a:t>CFT</a:t>
            </a:r>
            <a:r>
              <a:rPr lang="ru-RU" sz="2200" b="1" i="1" dirty="0">
                <a:cs typeface="Times New Roman" pitchFamily="18" charset="0"/>
              </a:rPr>
              <a:t>) </a:t>
            </a:r>
            <a:r>
              <a:rPr lang="ru-RU" sz="2200" i="1" dirty="0">
                <a:cs typeface="Times New Roman" pitchFamily="18" charset="0"/>
              </a:rPr>
              <a:t>- </a:t>
            </a:r>
            <a:r>
              <a:rPr lang="ru-RU" sz="2200" dirty="0">
                <a:cs typeface="Times New Roman" pitchFamily="18" charset="0"/>
              </a:rPr>
              <a:t>побуждает пациентов проявлять сострадание к себе и другим людям. Проистекает из буддийских ценностей, а сострадание понимается как эмоциональная реакция, которая связана с аспектом благополучия. 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B77A7E77-5523-FC22-3217-DC4EEDDA3CD4}"/>
              </a:ext>
            </a:extLst>
          </p:cNvPr>
          <p:cNvSpPr txBox="1">
            <a:spLocks/>
          </p:cNvSpPr>
          <p:nvPr/>
        </p:nvSpPr>
        <p:spPr>
          <a:xfrm>
            <a:off x="152397" y="1621289"/>
            <a:ext cx="11522615" cy="11602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200" b="1" i="1" dirty="0">
                <a:cs typeface="Times New Roman" pitchFamily="18" charset="0"/>
              </a:rPr>
              <a:t>Диалектико-поведенческая терапия (</a:t>
            </a:r>
            <a:r>
              <a:rPr lang="en-US" sz="2200" b="1" i="1" dirty="0">
                <a:cs typeface="Times New Roman" pitchFamily="18" charset="0"/>
              </a:rPr>
              <a:t>DBT</a:t>
            </a:r>
            <a:r>
              <a:rPr lang="en-US" sz="2200" dirty="0">
                <a:cs typeface="Times New Roman" pitchFamily="18" charset="0"/>
              </a:rPr>
              <a:t>) - </a:t>
            </a:r>
            <a:r>
              <a:rPr lang="ru-RU" sz="2200" dirty="0">
                <a:cs typeface="Times New Roman" pitchFamily="18" charset="0"/>
              </a:rPr>
              <a:t>фокусируется на том, чтобы помочь людям принять реальность своей жизни и своего поведения, а также помочь им научиться менять свою жизнь, в том числе свое неадаптивное поведение 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C2135FDC-2153-4C93-F90D-5776D0EF415B}"/>
              </a:ext>
            </a:extLst>
          </p:cNvPr>
          <p:cNvSpPr txBox="1">
            <a:spLocks/>
          </p:cNvSpPr>
          <p:nvPr/>
        </p:nvSpPr>
        <p:spPr>
          <a:xfrm>
            <a:off x="112540" y="3631044"/>
            <a:ext cx="11650397" cy="9646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90000"/>
              </a:lnSpc>
            </a:pPr>
            <a:r>
              <a:rPr lang="ru-RU" sz="2200" b="1" i="1" dirty="0">
                <a:cs typeface="Times New Roman" pitchFamily="18" charset="0"/>
              </a:rPr>
              <a:t>Релаксационная терапия и терапия осознанности (</a:t>
            </a:r>
            <a:r>
              <a:rPr lang="en-US" sz="2200" b="1" i="1" dirty="0">
                <a:cs typeface="Times New Roman" pitchFamily="18" charset="0"/>
              </a:rPr>
              <a:t>Mindfulness)</a:t>
            </a:r>
            <a:r>
              <a:rPr lang="ru-RU" sz="2200" b="1" i="1" dirty="0">
                <a:cs typeface="Times New Roman" pitchFamily="18" charset="0"/>
              </a:rPr>
              <a:t> -</a:t>
            </a:r>
            <a:r>
              <a:rPr lang="en-US" sz="2200" b="1" i="1" dirty="0">
                <a:cs typeface="Times New Roman" pitchFamily="18" charset="0"/>
              </a:rPr>
              <a:t> </a:t>
            </a:r>
            <a:r>
              <a:rPr lang="ru-RU" sz="2200" dirty="0">
                <a:cs typeface="Times New Roman" pitchFamily="18" charset="0"/>
              </a:rPr>
              <a:t>применяемые техники помогают в регуляции симптомов хронической боли и усталости, нарушении сна, проживании горя и утраты, а также при побочных эффектах химиотерапии, и т.д.</a:t>
            </a:r>
          </a:p>
        </p:txBody>
      </p:sp>
    </p:spTree>
    <p:extLst>
      <p:ext uri="{BB962C8B-B14F-4D97-AF65-F5344CB8AC3E}">
        <p14:creationId xmlns:p14="http://schemas.microsoft.com/office/powerpoint/2010/main" val="1578297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5DF943E-0334-695A-EF8E-77496C009E6F}"/>
              </a:ext>
            </a:extLst>
          </p:cNvPr>
          <p:cNvSpPr txBox="1">
            <a:spLocks/>
          </p:cNvSpPr>
          <p:nvPr/>
        </p:nvSpPr>
        <p:spPr>
          <a:xfrm>
            <a:off x="152397" y="51288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Специальные направления 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психотерапевтической помощи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AA7EDB52-9BAE-78ED-7097-56CF3D7EC30E}"/>
              </a:ext>
            </a:extLst>
          </p:cNvPr>
          <p:cNvSpPr txBox="1">
            <a:spLocks/>
          </p:cNvSpPr>
          <p:nvPr/>
        </p:nvSpPr>
        <p:spPr>
          <a:xfrm>
            <a:off x="262147" y="1108764"/>
            <a:ext cx="11667706" cy="11524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400" dirty="0">
                <a:cs typeface="Times New Roman" pitchFamily="18" charset="0"/>
              </a:rPr>
            </a:br>
            <a:r>
              <a:rPr lang="ru-RU" sz="2200" b="1" i="1" dirty="0">
                <a:cs typeface="Times New Roman" pitchFamily="18" charset="0"/>
              </a:rPr>
              <a:t>Поддерживающая экспрессивная терапия </a:t>
            </a:r>
            <a:r>
              <a:rPr lang="ru-RU" sz="2200" dirty="0">
                <a:cs typeface="Times New Roman" pitchFamily="18" charset="0"/>
              </a:rPr>
              <a:t>-  </a:t>
            </a:r>
            <a:r>
              <a:rPr lang="ru-RU" sz="2000" dirty="0">
                <a:cs typeface="Times New Roman" pitchFamily="18" charset="0"/>
              </a:rPr>
              <a:t>применяют техники для формирования доверительной и комфортной среды, поощряется обсуждение личных переживаний и выражение эмоций для переработки и интерпретации своего заболевания.</a:t>
            </a:r>
            <a:endParaRPr lang="ru-RU" sz="2200" dirty="0">
              <a:cs typeface="Times New Roman" pitchFamily="18" charset="0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CCA536DE-598B-4358-5578-BDE1364C9C2E}"/>
              </a:ext>
            </a:extLst>
          </p:cNvPr>
          <p:cNvSpPr txBox="1">
            <a:spLocks/>
          </p:cNvSpPr>
          <p:nvPr/>
        </p:nvSpPr>
        <p:spPr>
          <a:xfrm>
            <a:off x="262146" y="118802"/>
            <a:ext cx="10518165" cy="11823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200" b="1" i="1" dirty="0">
                <a:cs typeface="Times New Roman" pitchFamily="18" charset="0"/>
              </a:rPr>
              <a:t>Терапия достоинства </a:t>
            </a:r>
            <a:r>
              <a:rPr lang="ru-RU" sz="2200" dirty="0">
                <a:cs typeface="Times New Roman" pitchFamily="18" charset="0"/>
              </a:rPr>
              <a:t>– </a:t>
            </a:r>
            <a:r>
              <a:rPr lang="ru-RU" sz="2000" dirty="0">
                <a:cs typeface="Times New Roman" pitchFamily="18" charset="0"/>
              </a:rPr>
              <a:t>помогает снизить психосоциальный и экзистенциальный дистресс у пациентов, путем обсуждения приоритетов пациентов и того, как они предпочли бы, чтобы их запомнили. Психолог и пациент работают над созданием личного наследия, например альбом для вырезок с фотографиями или аудиозаписями. 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D97AE2B-F3B0-4BE0-2E75-DC207831D4E5}"/>
              </a:ext>
            </a:extLst>
          </p:cNvPr>
          <p:cNvSpPr txBox="1">
            <a:spLocks/>
          </p:cNvSpPr>
          <p:nvPr/>
        </p:nvSpPr>
        <p:spPr>
          <a:xfrm>
            <a:off x="262146" y="2394614"/>
            <a:ext cx="11667707" cy="1122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200" b="1" i="1" dirty="0">
                <a:cs typeface="Times New Roman" pitchFamily="18" charset="0"/>
              </a:rPr>
              <a:t>Психотерапия, ориентированная на смысл (MCP) </a:t>
            </a:r>
            <a:r>
              <a:rPr lang="ru-RU" sz="2200" dirty="0">
                <a:cs typeface="Times New Roman" pitchFamily="18" charset="0"/>
              </a:rPr>
              <a:t>— </a:t>
            </a:r>
            <a:r>
              <a:rPr lang="ru-RU" sz="2000" dirty="0">
                <a:cs typeface="Times New Roman" pitchFamily="18" charset="0"/>
              </a:rPr>
              <a:t>специально созданное для духовного благополучия и формирования смысла, используется с пациентами с запущенным раком. Помогает снизить стресс пациента, подчеркнув, где у него есть выбор в ситуациях, которые они не могут контролировать.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35E33C21-61D4-E5C9-852B-C3ED3350FA27}"/>
              </a:ext>
            </a:extLst>
          </p:cNvPr>
          <p:cNvSpPr txBox="1">
            <a:spLocks/>
          </p:cNvSpPr>
          <p:nvPr/>
        </p:nvSpPr>
        <p:spPr>
          <a:xfrm>
            <a:off x="262146" y="2955873"/>
            <a:ext cx="11667708" cy="15568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ru-RU" sz="2000" dirty="0">
                <a:cs typeface="Times New Roman" pitchFamily="18" charset="0"/>
              </a:rPr>
            </a:br>
            <a:r>
              <a:rPr lang="ru-RU" sz="1800" b="1" i="1" dirty="0">
                <a:cs typeface="Times New Roman" pitchFamily="18" charset="0"/>
              </a:rPr>
              <a:t>«Наряду с улучшением семейного общения и снижением индивидуального стресса экзистенциальные вмешательства, такие как психотерапия, ориентированная на смысл, могут помочь людям исследовать и получить доступ к источникам смысла в своей жизни, чтобы поддержать их, когда они сталкиваются с неблагоприятным прогнозом» (</a:t>
            </a:r>
            <a:r>
              <a:rPr lang="ru-RU" sz="1800" b="1" i="1" dirty="0" err="1">
                <a:cs typeface="Times New Roman" pitchFamily="18" charset="0"/>
              </a:rPr>
              <a:t>Lichtenthal</a:t>
            </a:r>
            <a:r>
              <a:rPr lang="ru-RU" sz="1800" b="1" i="1" dirty="0">
                <a:cs typeface="Times New Roman" pitchFamily="18" charset="0"/>
              </a:rPr>
              <a:t>, WG, </a:t>
            </a:r>
            <a:r>
              <a:rPr lang="ru-RU" sz="1800" b="1" i="1" dirty="0" err="1">
                <a:cs typeface="Times New Roman" pitchFamily="18" charset="0"/>
              </a:rPr>
              <a:t>et</a:t>
            </a:r>
            <a:r>
              <a:rPr lang="ru-RU" sz="1800" b="1" i="1" dirty="0">
                <a:cs typeface="Times New Roman" pitchFamily="18" charset="0"/>
              </a:rPr>
              <a:t> </a:t>
            </a:r>
            <a:r>
              <a:rPr lang="ru-RU" sz="1800" b="1" i="1" dirty="0" err="1">
                <a:cs typeface="Times New Roman" pitchFamily="18" charset="0"/>
              </a:rPr>
              <a:t>al</a:t>
            </a:r>
            <a:r>
              <a:rPr lang="ru-RU" sz="1800" b="1" i="1" dirty="0">
                <a:cs typeface="Times New Roman" pitchFamily="18" charset="0"/>
              </a:rPr>
              <a:t>., </a:t>
            </a:r>
            <a:r>
              <a:rPr lang="ru-RU" sz="1800" b="1" i="1" dirty="0" err="1">
                <a:cs typeface="Times New Roman" pitchFamily="18" charset="0"/>
              </a:rPr>
              <a:t>Psychiatric</a:t>
            </a:r>
            <a:r>
              <a:rPr lang="ru-RU" sz="1800" b="1" i="1" dirty="0">
                <a:cs typeface="Times New Roman" pitchFamily="18" charset="0"/>
              </a:rPr>
              <a:t> Times. 2020.- Т. 37.-№ 8.)</a:t>
            </a:r>
            <a:endParaRPr lang="ru-RU" sz="2000" b="1" i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44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168811" y="5099009"/>
            <a:ext cx="11966917" cy="8513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Достигаемые эффекты у паллиативных пациентов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B377BC-D33F-B2AE-5AC8-A5C4464E83E2}"/>
              </a:ext>
            </a:extLst>
          </p:cNvPr>
          <p:cNvSpPr txBox="1"/>
          <p:nvPr/>
        </p:nvSpPr>
        <p:spPr>
          <a:xfrm>
            <a:off x="555671" y="1965756"/>
            <a:ext cx="68580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j-lt"/>
              </a:rPr>
              <a:t>снижение хронической боли и усталости</a:t>
            </a:r>
            <a:endParaRPr lang="ru-RU" sz="28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F899E3-1C0E-21B8-FCB0-A35F3734DF73}"/>
              </a:ext>
            </a:extLst>
          </p:cNvPr>
          <p:cNvSpPr txBox="1"/>
          <p:nvPr/>
        </p:nvSpPr>
        <p:spPr>
          <a:xfrm>
            <a:off x="555671" y="179597"/>
            <a:ext cx="73996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0" i="0" dirty="0">
                <a:solidFill>
                  <a:srgbClr val="000000"/>
                </a:solidFill>
                <a:effectLst/>
                <a:latin typeface="+mj-lt"/>
              </a:rPr>
              <a:t>снижение психоэмоционального напряжения</a:t>
            </a:r>
            <a:endParaRPr lang="ru-RU" sz="2800" dirty="0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B6BD4D-E30D-E168-819B-223F6505C0C9}"/>
              </a:ext>
            </a:extLst>
          </p:cNvPr>
          <p:cNvSpPr txBox="1"/>
          <p:nvPr/>
        </p:nvSpPr>
        <p:spPr>
          <a:xfrm>
            <a:off x="555671" y="1093333"/>
            <a:ext cx="6743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j-lt"/>
              </a:rPr>
              <a:t>прохождение экзистенциального кризиса</a:t>
            </a:r>
            <a:endParaRPr lang="ru-RU" sz="2800" dirty="0">
              <a:latin typeface="+mj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C1B5F3-505F-AFD0-09AB-8FC6664E69EE}"/>
              </a:ext>
            </a:extLst>
          </p:cNvPr>
          <p:cNvSpPr txBox="1"/>
          <p:nvPr/>
        </p:nvSpPr>
        <p:spPr>
          <a:xfrm>
            <a:off x="112540" y="610047"/>
            <a:ext cx="89611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+mj-lt"/>
              </a:rPr>
              <a:t>формирование</a:t>
            </a:r>
            <a:r>
              <a:rPr lang="ru-RU" sz="28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адаптивного отношения к болезни</a:t>
            </a:r>
            <a:endParaRPr lang="ru-RU" sz="2800" dirty="0"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B95979-2DAC-7060-1124-22A52CCA91F0}"/>
              </a:ext>
            </a:extLst>
          </p:cNvPr>
          <p:cNvSpPr txBox="1"/>
          <p:nvPr/>
        </p:nvSpPr>
        <p:spPr>
          <a:xfrm>
            <a:off x="112540" y="2437462"/>
            <a:ext cx="116433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+mj-lt"/>
              </a:rPr>
              <a:t>выработка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 адаптивных стратегий и ресурсов </a:t>
            </a:r>
            <a:r>
              <a:rPr lang="ru-RU" sz="2800" dirty="0" err="1">
                <a:solidFill>
                  <a:srgbClr val="000000"/>
                </a:solidFill>
                <a:latin typeface="+mj-lt"/>
              </a:rPr>
              <a:t>совладающего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 поведения</a:t>
            </a:r>
            <a:endParaRPr lang="ru-RU" sz="2800" dirty="0"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61454B-59AC-0F89-47F2-DC888E5479B6}"/>
              </a:ext>
            </a:extLst>
          </p:cNvPr>
          <p:cNvSpPr txBox="1"/>
          <p:nvPr/>
        </p:nvSpPr>
        <p:spPr>
          <a:xfrm>
            <a:off x="555671" y="3675131"/>
            <a:ext cx="87501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j-lt"/>
              </a:rPr>
              <a:t>формирование необходимой социальной поддержки</a:t>
            </a:r>
            <a:endParaRPr lang="ru-RU" sz="2800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F319C8-4EB4-C722-4654-DEBC5929DD40}"/>
              </a:ext>
            </a:extLst>
          </p:cNvPr>
          <p:cNvSpPr txBox="1"/>
          <p:nvPr/>
        </p:nvSpPr>
        <p:spPr>
          <a:xfrm>
            <a:off x="555671" y="2838179"/>
            <a:ext cx="6743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j-lt"/>
              </a:rPr>
              <a:t>гармонизация отношений в семье</a:t>
            </a:r>
            <a:endParaRPr lang="ru-RU" sz="2800" dirty="0">
              <a:latin typeface="+mj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83527A1-A178-CE37-261B-703270142810}"/>
              </a:ext>
            </a:extLst>
          </p:cNvPr>
          <p:cNvSpPr txBox="1"/>
          <p:nvPr/>
        </p:nvSpPr>
        <p:spPr>
          <a:xfrm>
            <a:off x="161774" y="3240675"/>
            <a:ext cx="6743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+mj-lt"/>
              </a:rPr>
              <a:t>профилактика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 употребления ПАВ</a:t>
            </a:r>
            <a:endParaRPr lang="ru-RU" sz="2800" dirty="0">
              <a:latin typeface="+mj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33DE25A-08FE-3388-5BC8-76E5C50A448A}"/>
              </a:ext>
            </a:extLst>
          </p:cNvPr>
          <p:cNvSpPr txBox="1"/>
          <p:nvPr/>
        </p:nvSpPr>
        <p:spPr>
          <a:xfrm>
            <a:off x="112540" y="1537966"/>
            <a:ext cx="67431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+mj-lt"/>
              </a:rPr>
              <a:t>профилактика</a:t>
            </a:r>
            <a:r>
              <a:rPr lang="ru-RU" sz="2800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психических расстройств</a:t>
            </a:r>
            <a:endParaRPr lang="ru-RU" sz="2800" dirty="0"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9692A5-218D-B971-62BB-A55576BF6340}"/>
              </a:ext>
            </a:extLst>
          </p:cNvPr>
          <p:cNvSpPr txBox="1"/>
          <p:nvPr/>
        </p:nvSpPr>
        <p:spPr>
          <a:xfrm>
            <a:off x="161774" y="4079779"/>
            <a:ext cx="87501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000000"/>
                </a:solidFill>
                <a:latin typeface="+mj-lt"/>
              </a:rPr>
              <a:t>повышение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 качества жизни</a:t>
            </a:r>
            <a:endParaRPr lang="ru-RU" sz="2800" dirty="0">
              <a:latin typeface="+mj-lt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CF16A945-A4A5-44B6-700D-EEE67097A125}"/>
              </a:ext>
            </a:extLst>
          </p:cNvPr>
          <p:cNvCxnSpPr/>
          <p:nvPr/>
        </p:nvCxnSpPr>
        <p:spPr>
          <a:xfrm flipH="1">
            <a:off x="277831" y="358796"/>
            <a:ext cx="154744" cy="261610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CD64A098-D5E4-121E-52EA-39FEC85AABF0}"/>
              </a:ext>
            </a:extLst>
          </p:cNvPr>
          <p:cNvCxnSpPr/>
          <p:nvPr/>
        </p:nvCxnSpPr>
        <p:spPr>
          <a:xfrm flipH="1">
            <a:off x="277831" y="1282455"/>
            <a:ext cx="154744" cy="261610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98792D3-4124-147D-7283-35CAE4F5413E}"/>
              </a:ext>
            </a:extLst>
          </p:cNvPr>
          <p:cNvCxnSpPr/>
          <p:nvPr/>
        </p:nvCxnSpPr>
        <p:spPr>
          <a:xfrm flipH="1">
            <a:off x="277831" y="2157469"/>
            <a:ext cx="154744" cy="261610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BFC0380E-FD45-C891-6A53-9E7978F34C4C}"/>
              </a:ext>
            </a:extLst>
          </p:cNvPr>
          <p:cNvCxnSpPr/>
          <p:nvPr/>
        </p:nvCxnSpPr>
        <p:spPr>
          <a:xfrm flipH="1">
            <a:off x="277831" y="3054983"/>
            <a:ext cx="154744" cy="261610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A2A8529D-5AA7-ED59-78F3-F14384B37358}"/>
              </a:ext>
            </a:extLst>
          </p:cNvPr>
          <p:cNvCxnSpPr/>
          <p:nvPr/>
        </p:nvCxnSpPr>
        <p:spPr>
          <a:xfrm flipH="1">
            <a:off x="277831" y="3804333"/>
            <a:ext cx="154744" cy="261610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443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CF796EA6-9C8F-DB28-4CF7-F3E990E91918}"/>
              </a:ext>
            </a:extLst>
          </p:cNvPr>
          <p:cNvSpPr/>
          <p:nvPr/>
        </p:nvSpPr>
        <p:spPr>
          <a:xfrm>
            <a:off x="2335237" y="379842"/>
            <a:ext cx="6344529" cy="41432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224C2BED-18EC-AE5F-BEF5-5D5C0F99E973}"/>
              </a:ext>
            </a:extLst>
          </p:cNvPr>
          <p:cNvSpPr/>
          <p:nvPr/>
        </p:nvSpPr>
        <p:spPr>
          <a:xfrm>
            <a:off x="2150012" y="1250752"/>
            <a:ext cx="6065520" cy="41432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B4924A7B-4BC5-034C-5220-93657DC8818C}"/>
              </a:ext>
            </a:extLst>
          </p:cNvPr>
          <p:cNvSpPr/>
          <p:nvPr/>
        </p:nvSpPr>
        <p:spPr>
          <a:xfrm>
            <a:off x="1779849" y="2866950"/>
            <a:ext cx="5099253" cy="41432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BD6AA547-5168-AA06-6898-A53508895987}"/>
              </a:ext>
            </a:extLst>
          </p:cNvPr>
          <p:cNvSpPr/>
          <p:nvPr/>
        </p:nvSpPr>
        <p:spPr>
          <a:xfrm>
            <a:off x="1931375" y="3680560"/>
            <a:ext cx="7733130" cy="414322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endParaRPr lang="en-US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524DD0-53AC-F79F-B48E-96105F5D4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99" y="116360"/>
            <a:ext cx="1068858" cy="109346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5C2088D-F58F-80DE-611C-13EB44E3719F}"/>
              </a:ext>
            </a:extLst>
          </p:cNvPr>
          <p:cNvSpPr txBox="1">
            <a:spLocks/>
          </p:cNvSpPr>
          <p:nvPr/>
        </p:nvSpPr>
        <p:spPr>
          <a:xfrm>
            <a:off x="-3" y="4976415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</a:rPr>
              <a:t>Необходимо</a:t>
            </a: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9692A5-218D-B971-62BB-A55576BF6340}"/>
              </a:ext>
            </a:extLst>
          </p:cNvPr>
          <p:cNvSpPr txBox="1"/>
          <p:nvPr/>
        </p:nvSpPr>
        <p:spPr>
          <a:xfrm>
            <a:off x="285454" y="348692"/>
            <a:ext cx="11621088" cy="86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tx1"/>
                </a:solidFill>
                <a:latin typeface="+mj-lt"/>
              </a:rPr>
              <a:t>Значительно </a:t>
            </a:r>
            <a:r>
              <a:rPr lang="ru-RU" sz="2800" dirty="0">
                <a:solidFill>
                  <a:schemeClr val="bg1"/>
                </a:solidFill>
                <a:latin typeface="+mj-lt"/>
              </a:rPr>
              <a:t>увеличить штаты клинических психологов </a:t>
            </a:r>
            <a:r>
              <a:rPr lang="ru-RU" sz="2800" dirty="0">
                <a:solidFill>
                  <a:schemeClr val="tx1"/>
                </a:solidFill>
                <a:latin typeface="+mj-lt"/>
              </a:rPr>
              <a:t>в учреждениях паллиативной медицины.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71E77D-C811-3859-4C90-6364AB0BB962}"/>
              </a:ext>
            </a:extLst>
          </p:cNvPr>
          <p:cNvSpPr txBox="1"/>
          <p:nvPr/>
        </p:nvSpPr>
        <p:spPr>
          <a:xfrm>
            <a:off x="285454" y="2830599"/>
            <a:ext cx="10884294" cy="86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800" dirty="0">
                <a:solidFill>
                  <a:schemeClr val="tx1"/>
                </a:solidFill>
                <a:latin typeface="+mj-lt"/>
              </a:rPr>
              <a:t>Создать </a:t>
            </a:r>
            <a:r>
              <a:rPr lang="ru-RU" sz="2800" dirty="0">
                <a:solidFill>
                  <a:schemeClr val="bg1"/>
                </a:solidFill>
                <a:latin typeface="+mj-lt"/>
              </a:rPr>
              <a:t>алгоритм командной работы </a:t>
            </a:r>
            <a:r>
              <a:rPr lang="ru-RU" sz="2800" dirty="0">
                <a:solidFill>
                  <a:schemeClr val="tx1"/>
                </a:solidFill>
                <a:latin typeface="+mj-lt"/>
              </a:rPr>
              <a:t>и проводить тренинги </a:t>
            </a:r>
            <a:r>
              <a:rPr lang="ru-RU" sz="2800" dirty="0" err="1">
                <a:solidFill>
                  <a:schemeClr val="tx1"/>
                </a:solidFill>
                <a:latin typeface="+mj-lt"/>
              </a:rPr>
              <a:t>командообразования</a:t>
            </a:r>
            <a:r>
              <a:rPr lang="ru-RU" sz="2800" dirty="0">
                <a:solidFill>
                  <a:schemeClr val="tx1"/>
                </a:solidFill>
                <a:latin typeface="+mj-lt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824661-F9BF-E6AF-3605-EC1653EA1090}"/>
              </a:ext>
            </a:extLst>
          </p:cNvPr>
          <p:cNvSpPr txBox="1"/>
          <p:nvPr/>
        </p:nvSpPr>
        <p:spPr>
          <a:xfrm>
            <a:off x="285454" y="1216622"/>
            <a:ext cx="10884294" cy="1643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800" dirty="0">
                <a:solidFill>
                  <a:schemeClr val="tx1"/>
                </a:solidFill>
                <a:latin typeface="+mj-lt"/>
              </a:rPr>
              <a:t>Приводить </a:t>
            </a:r>
            <a:r>
              <a:rPr lang="ru-RU" sz="2800" dirty="0">
                <a:solidFill>
                  <a:schemeClr val="bg1"/>
                </a:solidFill>
                <a:latin typeface="+mj-lt"/>
              </a:rPr>
              <a:t>систематическое обучение и тренинг</a:t>
            </a:r>
            <a:r>
              <a:rPr lang="ru-RU" sz="2800" dirty="0">
                <a:solidFill>
                  <a:schemeClr val="tx1"/>
                </a:solidFill>
                <a:latin typeface="+mj-lt"/>
              </a:rPr>
              <a:t> персонала клиник паллиативной медицины по вопросам коммуникации, психологической помощи и поддержки, профилактики эмоционального выгорания.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2A9F1F-E1C0-B671-88AC-4B6DDF252342}"/>
              </a:ext>
            </a:extLst>
          </p:cNvPr>
          <p:cNvSpPr txBox="1"/>
          <p:nvPr/>
        </p:nvSpPr>
        <p:spPr>
          <a:xfrm>
            <a:off x="285454" y="3630032"/>
            <a:ext cx="11621088" cy="86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tx1"/>
                </a:solidFill>
                <a:latin typeface="+mj-lt"/>
              </a:rPr>
              <a:t>Развивать </a:t>
            </a:r>
            <a:r>
              <a:rPr lang="ru-RU" sz="2800" dirty="0">
                <a:solidFill>
                  <a:schemeClr val="bg1"/>
                </a:solidFill>
                <a:latin typeface="+mj-lt"/>
              </a:rPr>
              <a:t>клинико-психологическую и психотерапевтическую</a:t>
            </a:r>
            <a:r>
              <a:rPr lang="ru-RU" sz="2800" dirty="0">
                <a:solidFill>
                  <a:schemeClr val="tx1"/>
                </a:solidFill>
                <a:latin typeface="+mj-lt"/>
              </a:rPr>
              <a:t> работу в паллиативной медицине.</a:t>
            </a:r>
          </a:p>
        </p:txBody>
      </p:sp>
    </p:spTree>
    <p:extLst>
      <p:ext uri="{BB962C8B-B14F-4D97-AF65-F5344CB8AC3E}">
        <p14:creationId xmlns:p14="http://schemas.microsoft.com/office/powerpoint/2010/main" val="731446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0AE468-02EE-A384-27FC-9BF21A9F3B65}"/>
              </a:ext>
            </a:extLst>
          </p:cNvPr>
          <p:cNvSpPr/>
          <p:nvPr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rgbClr val="008000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80000"/>
              </a:lnSpc>
            </a:pPr>
            <a:r>
              <a:rPr lang="ru-RU" sz="5400" dirty="0">
                <a:solidFill>
                  <a:schemeClr val="bg1"/>
                </a:solidFill>
                <a:latin typeface="+mj-lt"/>
              </a:rPr>
              <a:t>Спасибо за внимание</a:t>
            </a:r>
            <a:endParaRPr lang="en-US" sz="5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0A0E5C0-A315-3287-2AE5-14375C0A10E3}"/>
              </a:ext>
            </a:extLst>
          </p:cNvPr>
          <p:cNvSpPr txBox="1">
            <a:spLocks/>
          </p:cNvSpPr>
          <p:nvPr/>
        </p:nvSpPr>
        <p:spPr>
          <a:xfrm>
            <a:off x="112540" y="5094934"/>
            <a:ext cx="11966917" cy="10000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>
              <a:lnSpc>
                <a:spcPct val="80000"/>
              </a:lnSpc>
            </a:pPr>
            <a:endParaRPr lang="en-US" sz="2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21D7DD-5092-871C-0B5D-85FFA7B44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" y="91421"/>
            <a:ext cx="2588457" cy="2648038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285E0450-4A71-EBA3-4E56-C920B614839F}"/>
              </a:ext>
            </a:extLst>
          </p:cNvPr>
          <p:cNvSpPr txBox="1">
            <a:spLocks/>
          </p:cNvSpPr>
          <p:nvPr/>
        </p:nvSpPr>
        <p:spPr>
          <a:xfrm>
            <a:off x="1563859" y="874793"/>
            <a:ext cx="995523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>
              <a:buNone/>
            </a:pPr>
            <a:r>
              <a:rPr lang="ru-RU" sz="6000" b="1" dirty="0">
                <a:solidFill>
                  <a:schemeClr val="tx1"/>
                </a:solidFill>
              </a:rPr>
              <a:t>Сирота Н.А. </a:t>
            </a:r>
            <a:r>
              <a:rPr lang="en-US" b="1" dirty="0"/>
              <a:t>/</a:t>
            </a:r>
            <a:r>
              <a:rPr lang="ru-RU" sz="6000" b="1" dirty="0">
                <a:solidFill>
                  <a:schemeClr val="tx1"/>
                </a:solidFill>
              </a:rPr>
              <a:t> </a:t>
            </a:r>
            <a:r>
              <a:rPr lang="en-US" sz="6000" b="1" dirty="0">
                <a:solidFill>
                  <a:schemeClr val="tx1"/>
                </a:solidFill>
              </a:rPr>
              <a:t>sirotan@mail.ru</a:t>
            </a:r>
          </a:p>
          <a:p>
            <a:endParaRPr lang="en-US" sz="6000" dirty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r>
              <a:rPr lang="en-US" sz="6000" dirty="0">
                <a:solidFill>
                  <a:schemeClr val="tx1"/>
                </a:solidFill>
              </a:rPr>
              <a:t>   </a:t>
            </a:r>
            <a:r>
              <a:rPr lang="ru-RU" sz="6000" dirty="0">
                <a:solidFill>
                  <a:schemeClr val="tx1"/>
                </a:solidFill>
              </a:rPr>
              <a:t>Факультет клинической психологии </a:t>
            </a:r>
            <a:endParaRPr lang="en-US" sz="6000" dirty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r>
              <a:rPr lang="ru-RU" sz="6000" dirty="0">
                <a:solidFill>
                  <a:schemeClr val="tx1"/>
                </a:solidFill>
              </a:rPr>
              <a:t>Московского государственного медико-стоматологического университета им. А.И. Евдокимова </a:t>
            </a:r>
          </a:p>
        </p:txBody>
      </p:sp>
    </p:spTree>
    <p:extLst>
      <p:ext uri="{BB962C8B-B14F-4D97-AF65-F5344CB8AC3E}">
        <p14:creationId xmlns:p14="http://schemas.microsoft.com/office/powerpoint/2010/main" val="18813495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992</Words>
  <Application>Microsoft Macintosh PowerPoint</Application>
  <PresentationFormat>Широкоэкранный</PresentationFormat>
  <Paragraphs>100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Новые научно-практические направления в области психологии паллиативной медицинской помощи </vt:lpstr>
      <vt:lpstr>  4) эффективная коммуникация медицинского и помогающего персонала с пациентами и членами их семьи; </vt:lpstr>
      <vt:lpstr>Депрессия</vt:lpstr>
      <vt:lpstr>Презентация PowerPoint</vt:lpstr>
      <vt:lpstr>  </vt:lpstr>
      <vt:lpstr>Клинико-психологическая оценка и периодический скрининг на предмет психологических нарушений или психопатологических расстройств,  сбор социального и семейного анамнеза, оценка навыков и ресурсов для преодоления трудностей, внутреннего смысла и мотивации, духовности, употребления психоактивных веществ, суицидального риска, уровня дистресса. </vt:lpstr>
      <vt:lpstr>Шесть ключевых витальных признаков оценки физиологического состояния:  а) физиологические индикаторы:  «-»температура, частота дыхания, сердцебиения, артериальное давление, «+» боль;                                                                          б) психологический индикатор: дистресс</vt:lpstr>
      <vt:lpstr>Презентация PowerPoint</vt:lpstr>
      <vt:lpstr>Терапия принятия и ответственности (ACT) - позволяет снизить избегание и позволить принять как положительные, так и отрицательные компоненты опыта, развивая психологическую гибкость.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Новые научно-практические направления в области психологии паллиативной медицинской помощи </dc:title>
  <dc:creator>Bronislav Fetisov</dc:creator>
  <cp:lastModifiedBy>Natalia Sirota</cp:lastModifiedBy>
  <cp:revision>94</cp:revision>
  <dcterms:created xsi:type="dcterms:W3CDTF">2022-12-09T11:45:56Z</dcterms:created>
  <dcterms:modified xsi:type="dcterms:W3CDTF">2022-12-12T15:44:32Z</dcterms:modified>
</cp:coreProperties>
</file>