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11"/>
  </p:notesMasterIdLst>
  <p:sldIdLst>
    <p:sldId id="355" r:id="rId3"/>
    <p:sldId id="344" r:id="rId4"/>
    <p:sldId id="361" r:id="rId5"/>
    <p:sldId id="357" r:id="rId6"/>
    <p:sldId id="358" r:id="rId7"/>
    <p:sldId id="360" r:id="rId8"/>
    <p:sldId id="365" r:id="rId9"/>
    <p:sldId id="363" r:id="rId10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люева Александра Михайловна" initials="КАМ" lastIdx="0" clrIdx="0">
    <p:extLst/>
  </p:cmAuthor>
  <p:cmAuthor id="2" name="Гаврилкин Сергей Николаевич" initials="ГСН" lastIdx="0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418A"/>
    <a:srgbClr val="1550A7"/>
    <a:srgbClr val="003399"/>
    <a:srgbClr val="FF5050"/>
    <a:srgbClr val="FFFFFF"/>
    <a:srgbClr val="FFFFCC"/>
    <a:srgbClr val="B7C0DB"/>
    <a:srgbClr val="99FF66"/>
    <a:srgbClr val="FFFF66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38" autoAdjust="0"/>
    <p:restoredTop sz="78329" autoAdjust="0"/>
  </p:normalViewPr>
  <p:slideViewPr>
    <p:cSldViewPr snapToGrid="0">
      <p:cViewPr varScale="1">
        <p:scale>
          <a:sx n="117" d="100"/>
          <a:sy n="117" d="100"/>
        </p:scale>
        <p:origin x="-318" y="-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192.168.1.3\omk\&#1050;&#1086;&#1085;&#1092;&#1077;&#1088;&#1077;&#1085;&#1094;&#1080;&#1103;%209%20&#1076;&#1077;&#1082;&#1072;&#1073;&#1088;&#1103;%202021&#1075;%20-%20&#1055;&#1072;&#1083;&#1083;&#1080;&#1072;&#1090;&#1080;&#1074;&#1085;&#1072;&#1103;%20&#1087;&#1086;&#1084;&#1086;&#1097;&#1100;\&#1050;&#1072;&#1088;&#1090;&#1080;&#1085;&#1082;&#1080;%20-%20&#1087;&#1088;&#1077;&#1079;&#1077;&#1085;&#1090;&#1072;&#1094;&#1080;&#1080;%20-%209%20&#1076;&#1077;&#1082;&#1072;&#1073;&#1088;&#1103;%202021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\\192.168.1.3\omk\&#1050;&#1086;&#1085;&#1092;&#1077;&#1088;&#1077;&#1085;&#1094;&#1080;&#1103;%209%20&#1076;&#1077;&#1082;&#1072;&#1073;&#1088;&#1103;%202021&#1075;%20-%20&#1055;&#1072;&#1083;&#1083;&#1080;&#1072;&#1090;&#1080;&#1074;&#1085;&#1072;&#1103;%20&#1087;&#1086;&#1084;&#1086;&#1097;&#1100;\&#1050;&#1072;&#1088;&#1090;&#1080;&#1085;&#1082;&#1080;%20-%20&#1087;&#1088;&#1077;&#1079;&#1077;&#1085;&#1090;&#1072;&#1094;&#1080;&#1080;%20-%209%20&#1076;&#1077;&#1082;&#1072;&#1073;&#1088;&#1103;%202021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\\192.168.1.3\omk\&#1050;&#1086;&#1085;&#1092;&#1077;&#1088;&#1077;&#1085;&#1094;&#1080;&#1103;%209%20&#1076;&#1077;&#1082;&#1072;&#1073;&#1088;&#1103;%202021&#1075;%20-%20&#1055;&#1072;&#1083;&#1083;&#1080;&#1072;&#1090;&#1080;&#1074;&#1085;&#1072;&#1103;%20&#1087;&#1086;&#1084;&#1086;&#1097;&#1100;\&#1050;&#1072;&#1088;&#1090;&#1080;&#1085;&#1082;&#1080;%20-%20&#1087;&#1088;&#1077;&#1079;&#1077;&#1085;&#1090;&#1072;&#1094;&#1080;&#1080;%20-%209%20&#1076;&#1077;&#1082;&#1072;&#1073;&#1088;&#1103;%20202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Показатели ранней диагностики в </a:t>
            </a:r>
            <a:r>
              <a:rPr lang="ru-RU" baseline="0"/>
              <a:t> </a:t>
            </a:r>
            <a:r>
              <a:rPr lang="ru-RU"/>
              <a:t>Тульской области, %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Лист2!$B$5</c:f>
              <c:strCache>
                <c:ptCount val="1"/>
                <c:pt idx="0">
                  <c:v>Тульская область</c:v>
                </c:pt>
              </c:strCache>
            </c:strRef>
          </c:tx>
          <c:spPr>
            <a:solidFill>
              <a:srgbClr val="1550A7"/>
            </a:solidFill>
          </c:spPr>
          <c:invertIfNegative val="0"/>
          <c:dLbls>
            <c:txPr>
              <a:bodyPr/>
              <a:lstStyle/>
              <a:p>
                <a:pPr>
                  <a:defRPr sz="1400" b="1" i="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Лист2!$A$6:$A$10</c:f>
              <c:strCach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10 мес. 2021</c:v>
                </c:pt>
              </c:strCache>
            </c:strRef>
          </c:cat>
          <c:val>
            <c:numRef>
              <c:f>Лист2!$B$6:$B$10</c:f>
              <c:numCache>
                <c:formatCode>0.0%</c:formatCode>
                <c:ptCount val="5"/>
                <c:pt idx="0">
                  <c:v>0.50900000000000001</c:v>
                </c:pt>
                <c:pt idx="1">
                  <c:v>0.52200000000000002</c:v>
                </c:pt>
                <c:pt idx="2">
                  <c:v>0.53100000000000003</c:v>
                </c:pt>
                <c:pt idx="3">
                  <c:v>0.54900000000000004</c:v>
                </c:pt>
                <c:pt idx="4">
                  <c:v>0.56000000000000005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58763136"/>
        <c:axId val="58764672"/>
        <c:axId val="0"/>
      </c:bar3DChart>
      <c:catAx>
        <c:axId val="587631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0" i="0" baseline="0"/>
            </a:pPr>
            <a:endParaRPr lang="ru-RU"/>
          </a:p>
        </c:txPr>
        <c:crossAx val="58764672"/>
        <c:crosses val="autoZero"/>
        <c:auto val="1"/>
        <c:lblAlgn val="ctr"/>
        <c:lblOffset val="100"/>
        <c:noMultiLvlLbl val="0"/>
      </c:catAx>
      <c:valAx>
        <c:axId val="58764672"/>
        <c:scaling>
          <c:orientation val="minMax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crossAx val="5876313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Показатели  пятилетней выживаемости в Тульской области, %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Лист2!$B$22</c:f>
              <c:strCache>
                <c:ptCount val="1"/>
                <c:pt idx="0">
                  <c:v>Тульская область</c:v>
                </c:pt>
              </c:strCache>
            </c:strRef>
          </c:tx>
          <c:spPr>
            <a:solidFill>
              <a:srgbClr val="10418A"/>
            </a:solidFill>
          </c:spPr>
          <c:invertIfNegative val="0"/>
          <c:dLbls>
            <c:txPr>
              <a:bodyPr/>
              <a:lstStyle/>
              <a:p>
                <a:pPr>
                  <a:defRPr sz="1400" b="1" i="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Лист2!$A$23:$A$27</c:f>
              <c:strCache>
                <c:ptCount val="5"/>
                <c:pt idx="0">
                  <c:v>2017г.</c:v>
                </c:pt>
                <c:pt idx="1">
                  <c:v>2018г.</c:v>
                </c:pt>
                <c:pt idx="2">
                  <c:v>2019г.</c:v>
                </c:pt>
                <c:pt idx="3">
                  <c:v>2020г.</c:v>
                </c:pt>
                <c:pt idx="4">
                  <c:v>10 мес. 2021</c:v>
                </c:pt>
              </c:strCache>
            </c:strRef>
          </c:cat>
          <c:val>
            <c:numRef>
              <c:f>Лист2!$B$23:$B$27</c:f>
              <c:numCache>
                <c:formatCode>0.0%</c:formatCode>
                <c:ptCount val="5"/>
                <c:pt idx="0">
                  <c:v>0.54700000000000004</c:v>
                </c:pt>
                <c:pt idx="1">
                  <c:v>0.55100000000000005</c:v>
                </c:pt>
                <c:pt idx="2">
                  <c:v>0.55200000000000005</c:v>
                </c:pt>
                <c:pt idx="3">
                  <c:v>0.56999999999999995</c:v>
                </c:pt>
                <c:pt idx="4">
                  <c:v>0.58399999999999996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58982784"/>
        <c:axId val="58984320"/>
        <c:axId val="0"/>
      </c:bar3DChart>
      <c:catAx>
        <c:axId val="589827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58984320"/>
        <c:crosses val="autoZero"/>
        <c:auto val="1"/>
        <c:lblAlgn val="ctr"/>
        <c:lblOffset val="100"/>
        <c:noMultiLvlLbl val="0"/>
      </c:catAx>
      <c:valAx>
        <c:axId val="58984320"/>
        <c:scaling>
          <c:orientation val="minMax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crossAx val="5898278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Показатель одногодичной летальности в Тульской области,%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Лист2!$B$14</c:f>
              <c:strCache>
                <c:ptCount val="1"/>
                <c:pt idx="0">
                  <c:v>Тульская область</c:v>
                </c:pt>
              </c:strCache>
            </c:strRef>
          </c:tx>
          <c:spPr>
            <a:solidFill>
              <a:srgbClr val="10418A"/>
            </a:solidFill>
          </c:spPr>
          <c:invertIfNegative val="0"/>
          <c:dLbls>
            <c:txPr>
              <a:bodyPr/>
              <a:lstStyle/>
              <a:p>
                <a:pPr>
                  <a:defRPr sz="1400" b="1" i="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Лист2!$A$15:$A$19</c:f>
              <c:strCache>
                <c:ptCount val="5"/>
                <c:pt idx="0">
                  <c:v>2017г.</c:v>
                </c:pt>
                <c:pt idx="1">
                  <c:v>2018г.</c:v>
                </c:pt>
                <c:pt idx="2">
                  <c:v>2019г.</c:v>
                </c:pt>
                <c:pt idx="3">
                  <c:v>2020г.</c:v>
                </c:pt>
                <c:pt idx="4">
                  <c:v>10 мес. 2021</c:v>
                </c:pt>
              </c:strCache>
            </c:strRef>
          </c:cat>
          <c:val>
            <c:numRef>
              <c:f>Лист2!$B$15:$B$19</c:f>
              <c:numCache>
                <c:formatCode>0.0%</c:formatCode>
                <c:ptCount val="5"/>
                <c:pt idx="0">
                  <c:v>0.29199999999999998</c:v>
                </c:pt>
                <c:pt idx="1">
                  <c:v>0.28699999999999998</c:v>
                </c:pt>
                <c:pt idx="2">
                  <c:v>0.27900000000000003</c:v>
                </c:pt>
                <c:pt idx="3">
                  <c:v>0.27300000000000002</c:v>
                </c:pt>
                <c:pt idx="4">
                  <c:v>0.26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59067008"/>
        <c:axId val="59072896"/>
        <c:axId val="0"/>
      </c:bar3DChart>
      <c:catAx>
        <c:axId val="5906700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59072896"/>
        <c:crosses val="autoZero"/>
        <c:auto val="1"/>
        <c:lblAlgn val="ctr"/>
        <c:lblOffset val="100"/>
        <c:noMultiLvlLbl val="0"/>
      </c:catAx>
      <c:valAx>
        <c:axId val="59072896"/>
        <c:scaling>
          <c:orientation val="minMax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crossAx val="5906700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0.72772</cdr:x>
      <cdr:y>0.49107</cdr:y>
    </cdr:from>
    <cdr:to>
      <cdr:x>1</cdr:x>
      <cdr:y>0.78571</cdr:y>
    </cdr:to>
    <cdr:sp macro="" textlink="">
      <cdr:nvSpPr>
        <cdr:cNvPr id="4" name="Овал 3"/>
        <cdr:cNvSpPr/>
      </cdr:nvSpPr>
      <cdr:spPr>
        <a:xfrm xmlns:a="http://schemas.openxmlformats.org/drawingml/2006/main">
          <a:off x="3863821" y="1347107"/>
          <a:ext cx="1445686" cy="808264"/>
        </a:xfrm>
        <a:prstGeom xmlns:a="http://schemas.openxmlformats.org/drawingml/2006/main" prst="ellipse">
          <a:avLst/>
        </a:prstGeom>
        <a:solidFill xmlns:a="http://schemas.openxmlformats.org/drawingml/2006/main">
          <a:schemeClr val="bg1"/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200" b="1" dirty="0" smtClean="0">
              <a:solidFill>
                <a:schemeClr val="tx1"/>
              </a:solidFill>
            </a:rPr>
            <a:t>Увеличение</a:t>
          </a:r>
        </a:p>
        <a:p xmlns:a="http://schemas.openxmlformats.org/drawingml/2006/main">
          <a:pPr algn="ctr"/>
          <a:r>
            <a:rPr lang="ru-RU" sz="1200" b="1" dirty="0" smtClean="0">
              <a:solidFill>
                <a:schemeClr val="tx1"/>
              </a:solidFill>
            </a:rPr>
            <a:t>+ 5,1%</a:t>
          </a:r>
          <a:endParaRPr lang="ru-RU" sz="1200" b="1" dirty="0">
            <a:solidFill>
              <a:schemeClr val="tx1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0.7508</cdr:x>
      <cdr:y>0.5</cdr:y>
    </cdr:from>
    <cdr:to>
      <cdr:x>1</cdr:x>
      <cdr:y>0.78274</cdr:y>
    </cdr:to>
    <cdr:sp macro="" textlink="">
      <cdr:nvSpPr>
        <cdr:cNvPr id="2" name="Овал 1"/>
        <cdr:cNvSpPr/>
      </cdr:nvSpPr>
      <cdr:spPr>
        <a:xfrm xmlns:a="http://schemas.openxmlformats.org/drawingml/2006/main">
          <a:off x="4335235" y="1371600"/>
          <a:ext cx="1438955" cy="775607"/>
        </a:xfrm>
        <a:prstGeom xmlns:a="http://schemas.openxmlformats.org/drawingml/2006/main" prst="ellipse">
          <a:avLst/>
        </a:prstGeom>
        <a:solidFill xmlns:a="http://schemas.openxmlformats.org/drawingml/2006/main">
          <a:schemeClr val="bg1"/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200" b="1" dirty="0" smtClean="0">
              <a:solidFill>
                <a:schemeClr val="tx1"/>
              </a:solidFill>
            </a:rPr>
            <a:t>Увеличение</a:t>
          </a:r>
        </a:p>
        <a:p xmlns:a="http://schemas.openxmlformats.org/drawingml/2006/main">
          <a:pPr algn="ctr"/>
          <a:r>
            <a:rPr lang="ru-RU" sz="1200" b="1" dirty="0" smtClean="0">
              <a:solidFill>
                <a:schemeClr val="tx1"/>
              </a:solidFill>
            </a:rPr>
            <a:t>+ 3,7%</a:t>
          </a:r>
          <a:endParaRPr lang="ru-RU" sz="1200" b="1" dirty="0">
            <a:solidFill>
              <a:schemeClr val="tx1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0.78929</cdr:x>
      <cdr:y>0.23373</cdr:y>
    </cdr:from>
    <cdr:to>
      <cdr:x>0.99286</cdr:x>
      <cdr:y>0.49408</cdr:y>
    </cdr:to>
    <cdr:sp macro="" textlink="">
      <cdr:nvSpPr>
        <cdr:cNvPr id="2" name="Овал 1"/>
        <cdr:cNvSpPr/>
      </cdr:nvSpPr>
      <cdr:spPr>
        <a:xfrm xmlns:a="http://schemas.openxmlformats.org/drawingml/2006/main">
          <a:off x="5412921" y="644979"/>
          <a:ext cx="1396093" cy="718457"/>
        </a:xfrm>
        <a:prstGeom xmlns:a="http://schemas.openxmlformats.org/drawingml/2006/main" prst="ellipse">
          <a:avLst/>
        </a:prstGeom>
        <a:solidFill xmlns:a="http://schemas.openxmlformats.org/drawingml/2006/main">
          <a:schemeClr val="bg1"/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200" b="1" dirty="0" smtClean="0">
              <a:solidFill>
                <a:schemeClr val="tx1"/>
              </a:solidFill>
            </a:rPr>
            <a:t>Снижение</a:t>
          </a:r>
        </a:p>
        <a:p xmlns:a="http://schemas.openxmlformats.org/drawingml/2006/main">
          <a:pPr algn="ctr"/>
          <a:r>
            <a:rPr lang="ru-RU" sz="1200" b="1" dirty="0" smtClean="0">
              <a:solidFill>
                <a:schemeClr val="tx1"/>
              </a:solidFill>
            </a:rPr>
            <a:t>-3,2% </a:t>
          </a:r>
          <a:endParaRPr lang="ru-RU" sz="1200" b="1" dirty="0">
            <a:solidFill>
              <a:schemeClr val="tx1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22B8CD-BE6F-460C-B644-54B717D37A51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0A5EC-F185-4E5F-B85F-588A62023C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4598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60A5EC-F185-4E5F-B85F-588A62023C64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AB576-0544-4478-9FDF-34851E61310C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9243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278E6-306D-4AF7-BB69-46331071387F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146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E908-F800-4645-A89B-3075A79D7C54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464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52A01-6020-4DFB-8000-A1C61C18E19B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28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28EA0-351B-440E-8FBE-C2EFD7C8488F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5414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559B2-856C-49D9-9F25-A747A106BE11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169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BA64D-AABF-4846-920E-87E7BEF1D69E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0238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189DB-36FF-45C6-8F31-ABF92F61AE40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4836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E0D99-4E27-486E-8FD2-64878996F2F6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425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622DE-C4D3-46F4-AA64-82FA3562BA59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886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59F5D-3682-47CA-B004-2649B97EC5C0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521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8589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6380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9207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4686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40291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59650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19819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7209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5889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5321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8314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A7E6C-F980-4EBD-A9CA-E855C93A7FB6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DF90C-DDE2-490C-BCC4-A58C4F300735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69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9303" y="600892"/>
            <a:ext cx="115998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ГУЗ «Тульский областной клинический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онкологический диспансер»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4614" y="2141465"/>
            <a:ext cx="772829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 опыт сопровождения паллиативных пациентов с </a:t>
            </a:r>
            <a:r>
              <a:rPr lang="ru-RU" sz="36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онкозаболеваниями</a:t>
            </a:r>
            <a:r>
              <a:rPr lang="ru-RU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58008" y="4791260"/>
            <a:ext cx="87931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Зам. главного врача по организационно-методической работе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ГУЗ «Тульский областной  клинический онкологический диспансер»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И.С. Енин </a:t>
            </a:r>
          </a:p>
          <a:p>
            <a:pPr algn="ctr">
              <a:defRPr/>
            </a:pPr>
            <a:r>
              <a:rPr lang="ru-RU" dirty="0">
                <a:solidFill>
                  <a:prstClr val="black"/>
                </a:solidFill>
              </a:rPr>
              <a:t>9 декабря 2021г.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53" y="383653"/>
            <a:ext cx="976386" cy="976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162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912059" y="202750"/>
            <a:ext cx="8329781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7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по обзвону терминальных пациентов</a:t>
            </a:r>
            <a:endParaRPr lang="ru-RU" sz="2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495956" y="6536351"/>
            <a:ext cx="99745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9984" y="988144"/>
            <a:ext cx="11613930" cy="5383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 algn="just">
              <a:lnSpc>
                <a:spcPct val="115000"/>
              </a:lnSpc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В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Тульской области реализуется совместный проект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Министерства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здравоохранения области,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Территориального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фонда ОМС и страховых медицинских организаций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информационному сопровождению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застрахованных граждан и обеспечения оказания доступной паллиативной помощи пациентам с онкологическими заболеваниями онкологических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пациентов: Приказ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№65-осн/13/1/01-4 от 29.01.2021г. «Об организации, проведении информационного сопровождения застрахованных граждан и обеспечения оказания доступной паллиативной помощи пациентам с онкологическими заболеваниями».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50215" algn="just">
              <a:lnSpc>
                <a:spcPct val="115000"/>
              </a:lnSpc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мероприятия – продление жизни онкологических больных и улучшение её качества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indent="450215" algn="just">
              <a:lnSpc>
                <a:spcPct val="115000"/>
              </a:lnSpc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Этапы исполнения:</a:t>
            </a:r>
          </a:p>
          <a:p>
            <a:pPr lvl="0" indent="450215" algn="just">
              <a:lnSpc>
                <a:spcPct val="115000"/>
              </a:lnSpc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1.Страховые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медицинские представители осуществляют обзвон онкологических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пациентов с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выяснением их потребности в медицинской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помощи: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коррекция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обезболивания, посещение врача, госпитализация и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другая помощь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лечение сопутствующих заболеваний, получение памперсов и других медицинских изделий, получение бесплатных лекарств, запись к врачам-специалистам и на исследования). 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indent="450215" algn="just">
              <a:lnSpc>
                <a:spcPct val="115000"/>
              </a:lnSpc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Результаты анализируются в ГУЗ «ТОКОД», из списка выбираются пациенты с потребностью в медицинской помощи, и сведения о них передаются в медицинские организации по месту прикрепления. </a:t>
            </a:r>
          </a:p>
          <a:p>
            <a:pPr lvl="0" indent="450215" algn="just">
              <a:lnSpc>
                <a:spcPct val="115000"/>
              </a:lnSpc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Врачами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медицинских организаций по месту прикрепления пациентов оказывается необходимая помощь, отчёт о проделанной работе передаётся в ГУЗ «ТОКОД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70616" y="422767"/>
            <a:ext cx="861267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0160">
                  <a:noFill/>
                  <a:prstDash val="solid"/>
                </a:ln>
              </a:rPr>
              <a:t>Проект по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информационному 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сопровождению онкологических пациентов. </a:t>
            </a:r>
            <a:endParaRPr lang="ru-RU" sz="2000" b="1" cap="none" spc="0" dirty="0">
              <a:ln w="10160">
                <a:noFill/>
                <a:prstDash val="solid"/>
              </a:ln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27" y="314196"/>
            <a:ext cx="1017363" cy="101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6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996778" y="205946"/>
            <a:ext cx="102972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Форма отчёта по обзвону онкологических пациентов.</a:t>
            </a:r>
            <a:endParaRPr lang="ru-RU" sz="2000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5490014"/>
              </p:ext>
            </p:extLst>
          </p:nvPr>
        </p:nvGraphicFramePr>
        <p:xfrm>
          <a:off x="816428" y="1151165"/>
          <a:ext cx="10537371" cy="3783338"/>
        </p:xfrm>
        <a:graphic>
          <a:graphicData uri="http://schemas.openxmlformats.org/drawingml/2006/table">
            <a:tbl>
              <a:tblPr/>
              <a:tblGrid>
                <a:gridCol w="615187"/>
                <a:gridCol w="772742"/>
                <a:gridCol w="865414"/>
                <a:gridCol w="481693"/>
                <a:gridCol w="538843"/>
                <a:gridCol w="800100"/>
                <a:gridCol w="669472"/>
                <a:gridCol w="840921"/>
                <a:gridCol w="909655"/>
                <a:gridCol w="1279358"/>
                <a:gridCol w="1133851"/>
                <a:gridCol w="1630135"/>
              </a:tblGrid>
              <a:tr h="138005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СМО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Дата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обзвона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дд.мм.гг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медицинской организации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Ф.И.О. пациента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рождения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Адрес проживания  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Телефон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состояния здоровья больного (1- очень плохо,</a:t>
                      </a:r>
                      <a:b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5 - отлично)</a:t>
                      </a:r>
                      <a:b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Дата последнего посещения врача (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дд.мм.гг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Какая требуется помощь (0 - не требуется, 1- посещение на дому, 2 - госпитализация, 3 - паллиативная помощь) 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Требуется коррекция обезболивания (1- да, 2 -нет)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Примечания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98871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Альфа-страхования-ОМС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16.11.2021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ГУЗ ТО "КИРЕЕВСКАЯ ЦРБ"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КИРЕЕВСКИЙ Р-Н ….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12.11.2021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Вопрос: Как долго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оформлять группу инвалидности?</a:t>
                      </a:r>
                    </a:p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долго можно находиться  на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больничном  листе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974153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Альфа-страхования-ОМС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18.11.2021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ГУЗ"ЛЕНИНСКАЯ РАЙОННАЯ БОЛЬНИЦА"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ЛЕНИНСКИЙ Р-Н 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27.09.2021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Вопрос: Как протезировать зубы по полису ОМС и как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получить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группу  инвалидности 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онкологии?</a:t>
                      </a:r>
                    </a:p>
                  </a:txBody>
                  <a:tcPr marL="7137" marR="7137" marT="7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53" y="383653"/>
            <a:ext cx="976386" cy="976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25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992921" y="234597"/>
            <a:ext cx="8451608" cy="69063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400" b="1" dirty="0" smtClean="0">
                <a:ln w="10160">
                  <a:noFill/>
                  <a:prstDash val="solid"/>
                </a:ln>
              </a:rPr>
              <a:t>Информация о решении проблем</a:t>
            </a:r>
            <a:r>
              <a:rPr lang="ru-RU" sz="2400" b="1" cap="none" spc="0" dirty="0" smtClean="0">
                <a:ln w="10160">
                  <a:noFill/>
                  <a:prstDash val="solid"/>
                </a:ln>
              </a:rPr>
              <a:t> онкологических пациентов</a:t>
            </a:r>
          </a:p>
          <a:p>
            <a:pPr algn="ctr">
              <a:lnSpc>
                <a:spcPct val="80000"/>
              </a:lnSpc>
            </a:pPr>
            <a:r>
              <a:rPr lang="ru-RU" sz="2400" b="1" dirty="0">
                <a:ln w="10160">
                  <a:noFill/>
                  <a:prstDash val="solid"/>
                </a:ln>
              </a:rPr>
              <a:t>з</a:t>
            </a:r>
            <a:r>
              <a:rPr lang="ru-RU" sz="2400" b="1" dirty="0" smtClean="0">
                <a:ln w="10160">
                  <a:noFill/>
                  <a:prstDash val="solid"/>
                </a:ln>
              </a:rPr>
              <a:t>а 2021 год на 22.11.2021г. </a:t>
            </a:r>
            <a:r>
              <a:rPr lang="ru-RU" sz="2400" b="1" dirty="0">
                <a:ln w="10160">
                  <a:noFill/>
                  <a:prstDash val="solid"/>
                </a:ln>
              </a:rPr>
              <a:t>п</a:t>
            </a:r>
            <a:r>
              <a:rPr lang="ru-RU" sz="2400" b="1" dirty="0" smtClean="0">
                <a:ln w="10160">
                  <a:noFill/>
                  <a:prstDash val="solid"/>
                </a:ln>
              </a:rPr>
              <a:t>о данным ГУЗ</a:t>
            </a:r>
            <a:endParaRPr lang="ru-RU" sz="2400" b="1" cap="none" spc="0" dirty="0">
              <a:ln w="10160">
                <a:noFill/>
                <a:prstDash val="solid"/>
              </a:ln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172" y="234597"/>
            <a:ext cx="1018120" cy="1012024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0519629"/>
              </p:ext>
            </p:extLst>
          </p:nvPr>
        </p:nvGraphicFramePr>
        <p:xfrm>
          <a:off x="1326292" y="925232"/>
          <a:ext cx="9712411" cy="5238501"/>
        </p:xfrm>
        <a:graphic>
          <a:graphicData uri="http://schemas.openxmlformats.org/drawingml/2006/table">
            <a:tbl>
              <a:tblPr/>
              <a:tblGrid>
                <a:gridCol w="7058596">
                  <a:extLst>
                    <a:ext uri="{9D8B030D-6E8A-4147-A177-3AD203B41FA5}">
                      <a16:colId xmlns="" xmlns:a16="http://schemas.microsoft.com/office/drawing/2014/main" val="426830368"/>
                    </a:ext>
                  </a:extLst>
                </a:gridCol>
                <a:gridCol w="2653815">
                  <a:extLst>
                    <a:ext uri="{9D8B030D-6E8A-4147-A177-3AD203B41FA5}">
                      <a16:colId xmlns="" xmlns:a16="http://schemas.microsoft.com/office/drawing/2014/main" val="4042377609"/>
                    </a:ext>
                  </a:extLst>
                </a:gridCol>
              </a:tblGrid>
              <a:tr h="23503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Результаты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обзвона  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 состоянию на 22 ноября 2021 года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Всего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66217529"/>
                  </a:ext>
                </a:extLst>
              </a:tr>
              <a:tr h="28366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 Количество пациентов для обзвона после идентификации в ТФОМС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3761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24607002"/>
                  </a:ext>
                </a:extLst>
              </a:tr>
              <a:tr h="23503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 Количество страховых представителей СМО на обзвоне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0861990"/>
                  </a:ext>
                </a:extLst>
              </a:tr>
              <a:tr h="23503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 Количество опрошенных ЗЛ после идентификации в СМО, из них: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E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3253 (86,5%)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ED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24576738"/>
                  </a:ext>
                </a:extLst>
              </a:tr>
              <a:tr h="23503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нет потребности в медицинской помощи - количество физических лиц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3126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65543307"/>
                  </a:ext>
                </a:extLst>
              </a:tr>
              <a:tr h="68890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есть потребность в помощи - количество физических лиц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127 </a:t>
                      </a:r>
                      <a:b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(3,9% 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от общего кол-ва опрошенных)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78451999"/>
                  </a:ext>
                </a:extLst>
              </a:tr>
              <a:tr h="50534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 Есть потребность - количество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проблем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у 127 физических лиц, </a:t>
                      </a:r>
                      <a:b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а именно необходимо: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194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58478168"/>
                  </a:ext>
                </a:extLst>
              </a:tr>
              <a:tr h="23503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посещение на дому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165538103"/>
                  </a:ext>
                </a:extLst>
              </a:tr>
              <a:tr h="23503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госпитализация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464615443"/>
                  </a:ext>
                </a:extLst>
              </a:tr>
              <a:tr h="23503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коррекция обезболивания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014696556"/>
                  </a:ext>
                </a:extLst>
              </a:tr>
              <a:tr h="46196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социальные проблемы (требуются медицинские изделия,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требуется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запись на приём к другим врачам-специалистам)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42234128"/>
                  </a:ext>
                </a:extLst>
              </a:tr>
              <a:tr h="25124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 Оказана помощь после обзвона (по данным ГУЗ)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121 (62,4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проблем)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47716923"/>
                  </a:ext>
                </a:extLst>
              </a:tr>
              <a:tr h="23503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посещение на дому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064861925"/>
                  </a:ext>
                </a:extLst>
              </a:tr>
              <a:tr h="23503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госпитализация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952307766"/>
                  </a:ext>
                </a:extLst>
              </a:tr>
              <a:tr h="23503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коррекция обезболивания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32208747"/>
                  </a:ext>
                </a:extLst>
              </a:tr>
              <a:tr h="46196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социальные проблемы (требуются медицинские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изделия, требуется</a:t>
                      </a:r>
                      <a:r>
                        <a:rPr lang="ru-RU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запись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 приём к другим врачам-специалистам)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71229083"/>
                  </a:ext>
                </a:extLst>
              </a:tr>
              <a:tr h="23503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 В процессе оказания помощи (количество проблем)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6495" marR="6495" marT="64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117893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804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53161" y="375638"/>
            <a:ext cx="806528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0160">
                  <a:noFill/>
                  <a:prstDash val="solid"/>
                </a:ln>
              </a:rPr>
              <a:t>Проект по наблюдению паллиативных пациентов </a:t>
            </a:r>
            <a:endParaRPr lang="ru-RU" sz="2800" b="1" cap="none" spc="0" dirty="0">
              <a:ln w="10160">
                <a:noFill/>
                <a:prstDash val="solid"/>
              </a:ln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816" y="131236"/>
            <a:ext cx="1018120" cy="101202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04206" y="1192971"/>
            <a:ext cx="10433957" cy="4307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ГУЗ «Тульский областной онкологический диспансер» в соответствии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совместным 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Приказом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Министерства Здравоохранения Тульской области и Территориального ФОМС от 22.10.2020г. №913-осн/71/01-4 «Об организации и проведения информационного сопровождения застрахованных граждан (пациентов с онкологическими заболеваниями)»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проводится сбор информации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пациентам с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онкозаболеваниями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имеющим неблагоприятный прогноз.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продления жизни данной группе пациентов в медицинских организациях за конкретными пациентами персонально закреплены медицинские работники с осмотром пациентов тяжелой и средней степени тяжести не реже одного раза в неделю.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наблюдении пациентов оцениваются следующие параметры: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Общее состояние: удовлетворительное, средней степени, тяжелое.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Наличие анемии по результатам общего анализа крови.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Наличие плеврита и асцита по результатам объективного осмотра.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Наличие кахексии и анорексии (отсутствие аппетита).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Наличие болевого синдрома и адекватность противоболевой терапии.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Тошнота, рвота по результатам осмотра и жалобам.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Риск не дожития до конца 2021г.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413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6</a:t>
            </a:fld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394245"/>
              </p:ext>
            </p:extLst>
          </p:nvPr>
        </p:nvGraphicFramePr>
        <p:xfrm>
          <a:off x="791938" y="1653348"/>
          <a:ext cx="10521043" cy="2633301"/>
        </p:xfrm>
        <a:graphic>
          <a:graphicData uri="http://schemas.openxmlformats.org/drawingml/2006/table">
            <a:tbl>
              <a:tblPr/>
              <a:tblGrid>
                <a:gridCol w="506183"/>
                <a:gridCol w="751115"/>
                <a:gridCol w="538843"/>
                <a:gridCol w="742112"/>
                <a:gridCol w="560811"/>
                <a:gridCol w="1015734"/>
                <a:gridCol w="840921"/>
                <a:gridCol w="914400"/>
                <a:gridCol w="865414"/>
                <a:gridCol w="612322"/>
                <a:gridCol w="595993"/>
                <a:gridCol w="637725"/>
                <a:gridCol w="560811"/>
                <a:gridCol w="638428"/>
                <a:gridCol w="740231"/>
              </a:tblGrid>
              <a:tr h="330642"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 Cyr"/>
                        </a:rPr>
                        <a:t>Ф.И.О.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 Cyr"/>
                        </a:rPr>
                        <a:t>Дата рождения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 Cyr"/>
                        </a:rPr>
                        <a:t>Диагноз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 Cyr"/>
                        </a:rPr>
                        <a:t>Адрес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Дата осмотра 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Кто осматривал пациента (мед. работник) Ф.И.О.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Состояния пациента (удов., средней тяж., тяжелое)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Анемия (да, нет)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Плеврит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асцит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Кахексияанорексия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Болевой синдром (да, нет)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Тошнота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рвота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Риск недожития до конца 2021г (да, нет)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9551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 Cyr"/>
                        </a:rPr>
                        <a:t>Код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 Cyr"/>
                        </a:rPr>
                        <a:t>Дата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 Cyr"/>
                        </a:rPr>
                        <a:t>Стадия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064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...02.1936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C61.00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17.12.19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IV</a:t>
                      </a:r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стадия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пос.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Самарский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05.11.02021г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фельдшер …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64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...03.1954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C64.00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30.01.16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стадия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пос. </a:t>
                      </a:r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Куркино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12.11.2021г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врач…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ср. ст. тяж.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тошнота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846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...01.1949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C19.00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15.03.19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IV</a:t>
                      </a:r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стадия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пос. </a:t>
                      </a:r>
                    </a:p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Куркино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5.11.2021г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врач…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ср.тяж.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816" y="131236"/>
            <a:ext cx="1018120" cy="10120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96778" y="205946"/>
            <a:ext cx="102972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Форма отчёта по онкологических пациентов.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65882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5699709"/>
              </p:ext>
            </p:extLst>
          </p:nvPr>
        </p:nvGraphicFramePr>
        <p:xfrm>
          <a:off x="478971" y="465364"/>
          <a:ext cx="5309507" cy="28738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2413628"/>
              </p:ext>
            </p:extLst>
          </p:nvPr>
        </p:nvGraphicFramePr>
        <p:xfrm>
          <a:off x="6115051" y="506186"/>
          <a:ext cx="577419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1079668"/>
              </p:ext>
            </p:extLst>
          </p:nvPr>
        </p:nvGraphicFramePr>
        <p:xfrm>
          <a:off x="3167743" y="3322864"/>
          <a:ext cx="6858000" cy="27595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70" y="314196"/>
            <a:ext cx="1017363" cy="101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476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298121" y="1804307"/>
            <a:ext cx="96991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Спасибо за внимание.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24515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641766"/>
      </a:accent1>
      <a:accent2>
        <a:srgbClr val="B4176D"/>
      </a:accent2>
      <a:accent3>
        <a:srgbClr val="AD2751"/>
      </a:accent3>
      <a:accent4>
        <a:srgbClr val="FB7A33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12879</TotalTime>
  <Words>880</Words>
  <Application>Microsoft Office PowerPoint</Application>
  <PresentationFormat>Произвольный</PresentationFormat>
  <Paragraphs>182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Клюева Александра Михайловна</dc:creator>
  <cp:lastModifiedBy>Irina</cp:lastModifiedBy>
  <cp:revision>721</cp:revision>
  <cp:lastPrinted>2021-11-25T07:54:02Z</cp:lastPrinted>
  <dcterms:created xsi:type="dcterms:W3CDTF">2020-09-21T11:13:58Z</dcterms:created>
  <dcterms:modified xsi:type="dcterms:W3CDTF">2021-12-06T13:50:40Z</dcterms:modified>
</cp:coreProperties>
</file>