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charts/style2.xml" ContentType="application/vnd.ms-office.chartstyle+xml"/>
  <Override PartName="/ppt/charts/style1.xml" ContentType="application/vnd.ms-office.chartstyl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charts/colors2.xml" ContentType="application/vnd.ms-office.chartcolorstyl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olors1.xml" ContentType="application/vnd.ms-office.chartcolorstyle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621" r:id="rId1"/>
  </p:sldMasterIdLst>
  <p:notesMasterIdLst>
    <p:notesMasterId r:id="rId15"/>
  </p:notesMasterIdLst>
  <p:sldIdLst>
    <p:sldId id="261" r:id="rId2"/>
    <p:sldId id="262" r:id="rId3"/>
    <p:sldId id="263" r:id="rId4"/>
    <p:sldId id="264" r:id="rId5"/>
    <p:sldId id="265" r:id="rId6"/>
    <p:sldId id="266" r:id="rId7"/>
    <p:sldId id="267" r:id="rId8"/>
    <p:sldId id="278" r:id="rId9"/>
    <p:sldId id="274" r:id="rId10"/>
    <p:sldId id="279" r:id="rId11"/>
    <p:sldId id="272" r:id="rId12"/>
    <p:sldId id="273" r:id="rId13"/>
    <p:sldId id="277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E6E6E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3852" autoAdjust="0"/>
  </p:normalViewPr>
  <p:slideViewPr>
    <p:cSldViewPr snapToGrid="0">
      <p:cViewPr varScale="1">
        <p:scale>
          <a:sx n="109" d="100"/>
          <a:sy n="109" d="100"/>
        </p:scale>
        <p:origin x="-594" y="-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2018 г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Количество пролеченных пациентов, чел.</c:v>
                </c:pt>
                <c:pt idx="1">
                  <c:v>Работа паллиативной койки, дни</c:v>
                </c:pt>
                <c:pt idx="2">
                  <c:v>Средняя длительность пребывания, дни</c:v>
                </c:pt>
                <c:pt idx="3">
                  <c:v>Летальность, %</c:v>
                </c:pt>
                <c:pt idx="4">
                  <c:v>Выполнение плана, %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551</c:v>
                </c:pt>
                <c:pt idx="1">
                  <c:v>287</c:v>
                </c:pt>
                <c:pt idx="2">
                  <c:v>28.7</c:v>
                </c:pt>
                <c:pt idx="3">
                  <c:v>28.7</c:v>
                </c:pt>
                <c:pt idx="4">
                  <c:v>99.7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D6F-4463-A85D-DF04C1F2298C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2019 г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Количество пролеченных пациентов, чел.</c:v>
                </c:pt>
                <c:pt idx="1">
                  <c:v>Работа паллиативной койки, дни</c:v>
                </c:pt>
                <c:pt idx="2">
                  <c:v>Средняя длительность пребывания, дни</c:v>
                </c:pt>
                <c:pt idx="3">
                  <c:v>Летальность, %</c:v>
                </c:pt>
                <c:pt idx="4">
                  <c:v>Выполнение плана, %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678</c:v>
                </c:pt>
                <c:pt idx="1">
                  <c:v>284</c:v>
                </c:pt>
                <c:pt idx="2">
                  <c:v>25.7</c:v>
                </c:pt>
                <c:pt idx="3">
                  <c:v>25.7</c:v>
                </c:pt>
                <c:pt idx="4">
                  <c:v>103.3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8D6F-4463-A85D-DF04C1F2298C}"/>
            </c:ext>
          </c:extLst>
        </c:ser>
        <c:dLbls>
          <c:showVal val="1"/>
        </c:dLbls>
        <c:gapWidth val="219"/>
        <c:overlap val="-27"/>
        <c:axId val="147350656"/>
        <c:axId val="147352192"/>
      </c:barChart>
      <c:catAx>
        <c:axId val="147350656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47352192"/>
        <c:crosses val="autoZero"/>
        <c:auto val="1"/>
        <c:lblAlgn val="ctr"/>
        <c:lblOffset val="100"/>
      </c:catAx>
      <c:valAx>
        <c:axId val="147352192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473506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2018 г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Количество пролеченных пациентов, чел.</c:v>
                </c:pt>
                <c:pt idx="1">
                  <c:v>Работа койки</c:v>
                </c:pt>
                <c:pt idx="2">
                  <c:v>Средняя длительность пребывания, дни</c:v>
                </c:pt>
                <c:pt idx="3">
                  <c:v>Летальность, %</c:v>
                </c:pt>
                <c:pt idx="4">
                  <c:v>Выполнение плана, %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2969</c:v>
                </c:pt>
                <c:pt idx="1">
                  <c:v>338</c:v>
                </c:pt>
                <c:pt idx="2">
                  <c:v>33.700000000000003</c:v>
                </c:pt>
                <c:pt idx="3">
                  <c:v>11.1</c:v>
                </c:pt>
                <c:pt idx="4">
                  <c:v>99.7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33DF-419A-8ABA-C7BE1580215C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2019 г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Количество пролеченных пациентов, чел.</c:v>
                </c:pt>
                <c:pt idx="1">
                  <c:v>Работа койки</c:v>
                </c:pt>
                <c:pt idx="2">
                  <c:v>Средняя длительность пребывания, дни</c:v>
                </c:pt>
                <c:pt idx="3">
                  <c:v>Летальность, %</c:v>
                </c:pt>
                <c:pt idx="4">
                  <c:v>Выполнение плана, %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2833</c:v>
                </c:pt>
                <c:pt idx="1">
                  <c:v>342.3</c:v>
                </c:pt>
                <c:pt idx="2">
                  <c:v>36.6</c:v>
                </c:pt>
                <c:pt idx="3">
                  <c:v>11.8</c:v>
                </c:pt>
                <c:pt idx="4">
                  <c:v>103.3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33DF-419A-8ABA-C7BE1580215C}"/>
            </c:ext>
          </c:extLst>
        </c:ser>
        <c:dLbls>
          <c:showVal val="1"/>
        </c:dLbls>
        <c:gapWidth val="219"/>
        <c:overlap val="-27"/>
        <c:axId val="147701760"/>
        <c:axId val="147703296"/>
      </c:barChart>
      <c:catAx>
        <c:axId val="147701760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47703296"/>
        <c:crosses val="autoZero"/>
        <c:auto val="1"/>
        <c:lblAlgn val="ctr"/>
        <c:lblOffset val="100"/>
      </c:catAx>
      <c:valAx>
        <c:axId val="147703296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477017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766A27-7C9B-4FE8-8791-0317797609CF}" type="datetimeFigureOut">
              <a:rPr lang="ru-RU" smtClean="0"/>
              <a:pPr/>
              <a:t>10.03.2021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58C215-0E64-4BF6-9BB7-8912BA603DE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295424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52DAE37-53CD-46F0-B839-A51430024ACE}" type="datetimeFigureOut">
              <a:rPr lang="ru-RU" smtClean="0"/>
              <a:pPr/>
              <a:t>10.03.2021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96AC1C4-5EEC-4CB0-89DA-F6986D01C4AE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7640848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DAE37-53CD-46F0-B839-A51430024ACE}" type="datetimeFigureOut">
              <a:rPr lang="ru-RU" smtClean="0"/>
              <a:pPr/>
              <a:t>10.03.2021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AC1C4-5EEC-4CB0-89DA-F6986D01C4A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697715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DAE37-53CD-46F0-B839-A51430024ACE}" type="datetimeFigureOut">
              <a:rPr lang="ru-RU" smtClean="0"/>
              <a:pPr/>
              <a:t>10.03.2021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AC1C4-5EEC-4CB0-89DA-F6986D01C4AE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8155272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DAE37-53CD-46F0-B839-A51430024ACE}" type="datetimeFigureOut">
              <a:rPr lang="ru-RU" smtClean="0"/>
              <a:pPr/>
              <a:t>10.03.2021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AC1C4-5EEC-4CB0-89DA-F6986D01C4A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065472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DAE37-53CD-46F0-B839-A51430024ACE}" type="datetimeFigureOut">
              <a:rPr lang="ru-RU" smtClean="0"/>
              <a:pPr/>
              <a:t>10.03.2021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AC1C4-5EEC-4CB0-89DA-F6986D01C4A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754258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DAE37-53CD-46F0-B839-A51430024ACE}" type="datetimeFigureOut">
              <a:rPr lang="ru-RU" smtClean="0"/>
              <a:pPr/>
              <a:t>10.03.2021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AC1C4-5EEC-4CB0-89DA-F6986D01C4A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89281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DAE37-53CD-46F0-B839-A51430024ACE}" type="datetimeFigureOut">
              <a:rPr lang="ru-RU" smtClean="0"/>
              <a:pPr/>
              <a:t>10.03.2021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AC1C4-5EEC-4CB0-89DA-F6986D01C4A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413690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DAE37-53CD-46F0-B839-A51430024ACE}" type="datetimeFigureOut">
              <a:rPr lang="ru-RU" smtClean="0"/>
              <a:pPr/>
              <a:t>10.03.2021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AC1C4-5EEC-4CB0-89DA-F6986D01C4A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59504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DAE37-53CD-46F0-B839-A51430024ACE}" type="datetimeFigureOut">
              <a:rPr lang="ru-RU" smtClean="0"/>
              <a:pPr/>
              <a:t>10.03.2021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AC1C4-5EEC-4CB0-89DA-F6986D01C4A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857972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DAE37-53CD-46F0-B839-A51430024ACE}" type="datetimeFigureOut">
              <a:rPr lang="ru-RU" smtClean="0"/>
              <a:pPr/>
              <a:t>10.03.2021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AC1C4-5EEC-4CB0-89DA-F6986D01C4A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947731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DAE37-53CD-46F0-B839-A51430024ACE}" type="datetimeFigureOut">
              <a:rPr lang="ru-RU" smtClean="0"/>
              <a:pPr/>
              <a:t>10.03.2021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AC1C4-5EEC-4CB0-89DA-F6986D01C4A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231751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A52DAE37-53CD-46F0-B839-A51430024ACE}" type="datetimeFigureOut">
              <a:rPr lang="ru-RU" smtClean="0"/>
              <a:pPr/>
              <a:t>10.03.2021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396AC1C4-5EEC-4CB0-89DA-F6986D01C4A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5344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622" r:id="rId1"/>
    <p:sldLayoutId id="2147484623" r:id="rId2"/>
    <p:sldLayoutId id="2147484624" r:id="rId3"/>
    <p:sldLayoutId id="2147484625" r:id="rId4"/>
    <p:sldLayoutId id="2147484626" r:id="rId5"/>
    <p:sldLayoutId id="2147484627" r:id="rId6"/>
    <p:sldLayoutId id="2147484628" r:id="rId7"/>
    <p:sldLayoutId id="2147484629" r:id="rId8"/>
    <p:sldLayoutId id="2147484630" r:id="rId9"/>
    <p:sldLayoutId id="2147484631" r:id="rId10"/>
    <p:sldLayoutId id="214748463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="" xmlns:a16="http://schemas.microsoft.com/office/drawing/2014/main" id="{0FA2F409-49D1-466C-8D06-0508F6D85E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669303"/>
            <a:ext cx="9144000" cy="2045617"/>
          </a:xfrm>
        </p:spPr>
        <p:txBody>
          <a:bodyPr>
            <a:normAutofit fontScale="9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Состояние и перспективы оказания паллиативной </a:t>
            </a:r>
            <a:r>
              <a:rPr lang="ru-RU" sz="360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медицинской помощи в</a:t>
            </a:r>
            <a:r>
              <a:rPr lang="ru-RU" sz="3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Ярославской области</a:t>
            </a:r>
            <a:endParaRPr lang="ru-RU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одзаголовок 3">
            <a:extLst>
              <a:ext uri="{FF2B5EF4-FFF2-40B4-BE49-F238E27FC236}">
                <a16:creationId xmlns="" xmlns:a16="http://schemas.microsoft.com/office/drawing/2014/main" id="{9C89C96F-1CBC-43F5-B4C1-EDD742EC12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298622"/>
            <a:ext cx="9144000" cy="1734533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Главный внештатный специалист по паллиативной помощи департамента здравоохранения и фармации Ярославской области</a:t>
            </a:r>
          </a:p>
          <a:p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Беляева Ирина Владимировна</a:t>
            </a:r>
          </a:p>
        </p:txBody>
      </p:sp>
    </p:spTree>
    <p:extLst>
      <p:ext uri="{BB962C8B-B14F-4D97-AF65-F5344CB8AC3E}">
        <p14:creationId xmlns="" xmlns:p14="http://schemas.microsoft.com/office/powerpoint/2010/main" val="11563313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688DAB6-5FA8-4B8A-935F-2124675160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7964"/>
            <a:ext cx="10515600" cy="631595"/>
          </a:xfrm>
        </p:spPr>
        <p:txBody>
          <a:bodyPr>
            <a:normAutofit/>
          </a:bodyPr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оказания паллиативной помощи в Ярославской области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4F50905C-59A5-4FEE-A31E-13F4354461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708660"/>
            <a:ext cx="10515600" cy="5468303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Паллиативная помощь в стационарных условиях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>
            <a:extLst>
              <a:ext uri="{FF2B5EF4-FFF2-40B4-BE49-F238E27FC236}">
                <a16:creationId xmlns="" xmlns:a16="http://schemas.microsoft.com/office/drawing/2014/main" id="{7F714230-A9A3-48D5-A742-258FFFCCF010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2914709360"/>
              </p:ext>
            </p:extLst>
          </p:nvPr>
        </p:nvGraphicFramePr>
        <p:xfrm>
          <a:off x="1781666" y="1753386"/>
          <a:ext cx="8578392" cy="377873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097232">
                  <a:extLst>
                    <a:ext uri="{9D8B030D-6E8A-4147-A177-3AD203B41FA5}">
                      <a16:colId xmlns="" xmlns:a16="http://schemas.microsoft.com/office/drawing/2014/main" val="2147670259"/>
                    </a:ext>
                  </a:extLst>
                </a:gridCol>
                <a:gridCol w="1481160">
                  <a:extLst>
                    <a:ext uri="{9D8B030D-6E8A-4147-A177-3AD203B41FA5}">
                      <a16:colId xmlns="" xmlns:a16="http://schemas.microsoft.com/office/drawing/2014/main" val="289659827"/>
                    </a:ext>
                  </a:extLst>
                </a:gridCol>
              </a:tblGrid>
              <a:tr h="856979"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ru-RU" sz="20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МО</a:t>
                      </a:r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7620" marB="0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ru-RU" sz="20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Кол-во коек</a:t>
                      </a:r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7620" marB="0"/>
                </a:tc>
                <a:extLst>
                  <a:ext uri="{0D108BD9-81ED-4DB2-BD59-A6C34878D82A}">
                    <a16:rowId xmlns="" xmlns:a16="http://schemas.microsoft.com/office/drawing/2014/main" val="811444133"/>
                  </a:ext>
                </a:extLst>
              </a:tr>
              <a:tr h="584351">
                <a:tc>
                  <a:txBody>
                    <a:bodyPr/>
                    <a:lstStyle/>
                    <a:p>
                      <a:pPr algn="l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ru-RU" sz="20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ГАУЗ ЯО «Клиническая больница № 9»</a:t>
                      </a:r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7620" marB="0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ru-RU" sz="20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</a:t>
                      </a:r>
                      <a:endParaRPr lang="ru-RU" sz="2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7620" marB="0"/>
                </a:tc>
                <a:extLst>
                  <a:ext uri="{0D108BD9-81ED-4DB2-BD59-A6C34878D82A}">
                    <a16:rowId xmlns="" xmlns:a16="http://schemas.microsoft.com/office/drawing/2014/main" val="1326723456"/>
                  </a:ext>
                </a:extLst>
              </a:tr>
              <a:tr h="584351">
                <a:tc>
                  <a:txBody>
                    <a:bodyPr/>
                    <a:lstStyle/>
                    <a:p>
                      <a:pPr algn="l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ru-RU" sz="20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ГБУЗ ЯО «Клиническая больница № 3»</a:t>
                      </a:r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7620" marB="0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ru-RU" sz="20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2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7620" marB="0"/>
                </a:tc>
                <a:extLst>
                  <a:ext uri="{0D108BD9-81ED-4DB2-BD59-A6C34878D82A}">
                    <a16:rowId xmlns="" xmlns:a16="http://schemas.microsoft.com/office/drawing/2014/main" val="2030770523"/>
                  </a:ext>
                </a:extLst>
              </a:tr>
              <a:tr h="584351">
                <a:tc>
                  <a:txBody>
                    <a:bodyPr/>
                    <a:lstStyle/>
                    <a:p>
                      <a:pPr algn="l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ru-RU" sz="20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ГУЗ ЯО «Ярославская ЦРБ»</a:t>
                      </a:r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7620" marB="0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ru-RU" sz="20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ru-RU" sz="2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7620" marB="0"/>
                </a:tc>
                <a:extLst>
                  <a:ext uri="{0D108BD9-81ED-4DB2-BD59-A6C34878D82A}">
                    <a16:rowId xmlns="" xmlns:a16="http://schemas.microsoft.com/office/drawing/2014/main" val="1167208263"/>
                  </a:ext>
                </a:extLst>
              </a:tr>
              <a:tr h="584351">
                <a:tc>
                  <a:txBody>
                    <a:bodyPr/>
                    <a:lstStyle/>
                    <a:p>
                      <a:pPr algn="l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ru-RU" sz="20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ГУЗ ЯО «Городская больница № 4 »</a:t>
                      </a:r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7620" marB="0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ru-RU" sz="20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2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7620" marB="0"/>
                </a:tc>
                <a:extLst>
                  <a:ext uri="{0D108BD9-81ED-4DB2-BD59-A6C34878D82A}">
                    <a16:rowId xmlns="" xmlns:a16="http://schemas.microsoft.com/office/drawing/2014/main" val="109801937"/>
                  </a:ext>
                </a:extLst>
              </a:tr>
              <a:tr h="584351">
                <a:tc>
                  <a:txBody>
                    <a:bodyPr/>
                    <a:lstStyle/>
                    <a:p>
                      <a:pPr algn="l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ru-RU" sz="20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Итого</a:t>
                      </a:r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7620" marB="0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ru-RU" sz="20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</a:t>
                      </a:r>
                      <a:endParaRPr lang="ru-RU" sz="2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7620" marB="0"/>
                </a:tc>
                <a:extLst>
                  <a:ext uri="{0D108BD9-81ED-4DB2-BD59-A6C34878D82A}">
                    <a16:rowId xmlns="" xmlns:a16="http://schemas.microsoft.com/office/drawing/2014/main" val="7039699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6035573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631BA3E-EED0-41BC-A705-0EC517D195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9110"/>
            <a:ext cx="10515600" cy="50192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оказания паллиативной помощи в Ярославской области</a:t>
            </a:r>
            <a:endParaRPr lang="ru-RU" sz="1800" dirty="0">
              <a:solidFill>
                <a:schemeClr val="tx1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269A1B7A-D193-4126-A6DF-37BA8296CA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80388"/>
            <a:ext cx="10515600" cy="5196575"/>
          </a:xfrm>
        </p:spPr>
        <p:txBody>
          <a:bodyPr/>
          <a:lstStyle/>
          <a:p>
            <a:pPr marL="0" indent="0" algn="ctr">
              <a:buNone/>
            </a:pP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Паллиативная помощь в стационарных условиях</a:t>
            </a:r>
          </a:p>
          <a:p>
            <a:pPr marL="0" indent="0" algn="ctr">
              <a:buNone/>
            </a:pPr>
            <a:endParaRPr lang="ru-RU" dirty="0"/>
          </a:p>
        </p:txBody>
      </p:sp>
      <p:graphicFrame>
        <p:nvGraphicFramePr>
          <p:cNvPr id="5" name="Таблица 4">
            <a:extLst>
              <a:ext uri="{FF2B5EF4-FFF2-40B4-BE49-F238E27FC236}">
                <a16:creationId xmlns="" xmlns:a16="http://schemas.microsoft.com/office/drawing/2014/main" id="{2D61F90F-D842-46DA-BC46-47A1EBC00D4E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60571710"/>
              </p:ext>
            </p:extLst>
          </p:nvPr>
        </p:nvGraphicFramePr>
        <p:xfrm>
          <a:off x="735291" y="1554480"/>
          <a:ext cx="10618509" cy="43738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250952">
                  <a:extLst>
                    <a:ext uri="{9D8B030D-6E8A-4147-A177-3AD203B41FA5}">
                      <a16:colId xmlns="" xmlns:a16="http://schemas.microsoft.com/office/drawing/2014/main" val="940402555"/>
                    </a:ext>
                  </a:extLst>
                </a:gridCol>
                <a:gridCol w="4367557">
                  <a:extLst>
                    <a:ext uri="{9D8B030D-6E8A-4147-A177-3AD203B41FA5}">
                      <a16:colId xmlns="" xmlns:a16="http://schemas.microsoft.com/office/drawing/2014/main" val="525692630"/>
                    </a:ext>
                  </a:extLst>
                </a:gridCol>
              </a:tblGrid>
              <a:tr h="308795">
                <a:tc>
                  <a:txBody>
                    <a:bodyPr/>
                    <a:lstStyle/>
                    <a:p>
                      <a:pPr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МО</a:t>
                      </a:r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7620" marB="0"/>
                </a:tc>
                <a:tc>
                  <a:txBody>
                    <a:bodyPr/>
                    <a:lstStyle/>
                    <a:p>
                      <a:pPr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коек</a:t>
                      </a:r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7620" marB="0"/>
                </a:tc>
                <a:extLst>
                  <a:ext uri="{0D108BD9-81ED-4DB2-BD59-A6C34878D82A}">
                    <a16:rowId xmlns="" xmlns:a16="http://schemas.microsoft.com/office/drawing/2014/main" val="306483931"/>
                  </a:ext>
                </a:extLst>
              </a:tr>
              <a:tr h="308795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ГБУЗ ЯО «Клиническая больница № 3»</a:t>
                      </a:r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7620" marB="0"/>
                </a:tc>
                <a:tc>
                  <a:txBody>
                    <a:bodyPr/>
                    <a:lstStyle/>
                    <a:p>
                      <a:pPr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 </a:t>
                      </a:r>
                      <a:endParaRPr lang="ru-RU" sz="2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7620" marB="0"/>
                </a:tc>
                <a:extLst>
                  <a:ext uri="{0D108BD9-81ED-4DB2-BD59-A6C34878D82A}">
                    <a16:rowId xmlns="" xmlns:a16="http://schemas.microsoft.com/office/drawing/2014/main" val="1313000312"/>
                  </a:ext>
                </a:extLst>
              </a:tr>
              <a:tr h="308795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ГБКУЗ ЯО «Городская больница им. Н.А. Семашко»</a:t>
                      </a:r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7620" marB="0"/>
                </a:tc>
                <a:tc>
                  <a:txBody>
                    <a:bodyPr/>
                    <a:lstStyle/>
                    <a:p>
                      <a:pPr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</a:t>
                      </a:r>
                      <a:endParaRPr lang="ru-RU" sz="2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7620" marB="0"/>
                </a:tc>
                <a:extLst>
                  <a:ext uri="{0D108BD9-81ED-4DB2-BD59-A6C34878D82A}">
                    <a16:rowId xmlns="" xmlns:a16="http://schemas.microsoft.com/office/drawing/2014/main" val="939365514"/>
                  </a:ext>
                </a:extLst>
              </a:tr>
              <a:tr h="308795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ГУЗ ЯО городская больница № 3</a:t>
                      </a:r>
                      <a:endParaRPr lang="ru-RU" sz="2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7620" marB="0"/>
                </a:tc>
                <a:tc>
                  <a:txBody>
                    <a:bodyPr/>
                    <a:lstStyle/>
                    <a:p>
                      <a:pPr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</a:t>
                      </a:r>
                      <a:endParaRPr lang="ru-RU" sz="2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7620" marB="0"/>
                </a:tc>
                <a:extLst>
                  <a:ext uri="{0D108BD9-81ED-4DB2-BD59-A6C34878D82A}">
                    <a16:rowId xmlns="" xmlns:a16="http://schemas.microsoft.com/office/drawing/2014/main" val="1072607448"/>
                  </a:ext>
                </a:extLst>
              </a:tr>
              <a:tr h="308795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ГУЗ ЯО городская больница № 4</a:t>
                      </a:r>
                      <a:endParaRPr lang="ru-RU" sz="2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7620" marB="0"/>
                </a:tc>
                <a:tc>
                  <a:txBody>
                    <a:bodyPr/>
                    <a:lstStyle/>
                    <a:p>
                      <a:pPr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</a:t>
                      </a:r>
                      <a:endParaRPr lang="ru-RU" sz="2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7620" marB="0"/>
                </a:tc>
                <a:extLst>
                  <a:ext uri="{0D108BD9-81ED-4DB2-BD59-A6C34878D82A}">
                    <a16:rowId xmlns="" xmlns:a16="http://schemas.microsoft.com/office/drawing/2014/main" val="1687934683"/>
                  </a:ext>
                </a:extLst>
              </a:tr>
              <a:tr h="308795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ГУЗ ЯО Брейтовская ЦРБ</a:t>
                      </a:r>
                      <a:endParaRPr lang="ru-RU" sz="2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7620" marB="0"/>
                </a:tc>
                <a:tc>
                  <a:txBody>
                    <a:bodyPr/>
                    <a:lstStyle/>
                    <a:p>
                      <a:pPr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2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7620" marB="0"/>
                </a:tc>
                <a:extLst>
                  <a:ext uri="{0D108BD9-81ED-4DB2-BD59-A6C34878D82A}">
                    <a16:rowId xmlns="" xmlns:a16="http://schemas.microsoft.com/office/drawing/2014/main" val="2065302566"/>
                  </a:ext>
                </a:extLst>
              </a:tr>
              <a:tr h="308795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ГУЗ ЯО Бурмакинская РБ № 1</a:t>
                      </a:r>
                      <a:endParaRPr lang="ru-RU" sz="2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7620" marB="0"/>
                </a:tc>
                <a:tc>
                  <a:txBody>
                    <a:bodyPr/>
                    <a:lstStyle/>
                    <a:p>
                      <a:pPr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</a:t>
                      </a:r>
                      <a:endParaRPr lang="ru-RU" sz="2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7620" marB="0"/>
                </a:tc>
                <a:extLst>
                  <a:ext uri="{0D108BD9-81ED-4DB2-BD59-A6C34878D82A}">
                    <a16:rowId xmlns="" xmlns:a16="http://schemas.microsoft.com/office/drawing/2014/main" val="3174072324"/>
                  </a:ext>
                </a:extLst>
              </a:tr>
              <a:tr h="308795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ГБУЗ ЯО «Некрасовская ЦРБ»</a:t>
                      </a:r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7620" marB="0"/>
                </a:tc>
                <a:tc>
                  <a:txBody>
                    <a:bodyPr/>
                    <a:lstStyle/>
                    <a:p>
                      <a:pPr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2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7620" marB="0"/>
                </a:tc>
                <a:extLst>
                  <a:ext uri="{0D108BD9-81ED-4DB2-BD59-A6C34878D82A}">
                    <a16:rowId xmlns="" xmlns:a16="http://schemas.microsoft.com/office/drawing/2014/main" val="4170557417"/>
                  </a:ext>
                </a:extLst>
              </a:tr>
              <a:tr h="308795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ГУЗ ЯО Некоузская ЦРБ</a:t>
                      </a:r>
                      <a:endParaRPr lang="ru-RU" sz="2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7620" marB="0"/>
                </a:tc>
                <a:tc>
                  <a:txBody>
                    <a:bodyPr/>
                    <a:lstStyle/>
                    <a:p>
                      <a:pPr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ru-RU" sz="2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7620" marB="0"/>
                </a:tc>
                <a:extLst>
                  <a:ext uri="{0D108BD9-81ED-4DB2-BD59-A6C34878D82A}">
                    <a16:rowId xmlns="" xmlns:a16="http://schemas.microsoft.com/office/drawing/2014/main" val="183195285"/>
                  </a:ext>
                </a:extLst>
              </a:tr>
              <a:tr h="308795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ГБУЗ ЯО «Ростовская ЦРБ»</a:t>
                      </a:r>
                      <a:endParaRPr lang="ru-RU" sz="2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7620" marB="0"/>
                </a:tc>
                <a:tc>
                  <a:txBody>
                    <a:bodyPr/>
                    <a:lstStyle/>
                    <a:p>
                      <a:pPr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ru-RU" sz="2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7620" marB="0"/>
                </a:tc>
                <a:extLst>
                  <a:ext uri="{0D108BD9-81ED-4DB2-BD59-A6C34878D82A}">
                    <a16:rowId xmlns="" xmlns:a16="http://schemas.microsoft.com/office/drawing/2014/main" val="3575557656"/>
                  </a:ext>
                </a:extLst>
              </a:tr>
              <a:tr h="308795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ГБУЗ ЯО «Тутаевская ЦРБ»</a:t>
                      </a:r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7620" marB="0"/>
                </a:tc>
                <a:tc>
                  <a:txBody>
                    <a:bodyPr/>
                    <a:lstStyle/>
                    <a:p>
                      <a:pPr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</a:t>
                      </a:r>
                      <a:endParaRPr lang="ru-RU" sz="2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7620" marB="0"/>
                </a:tc>
                <a:extLst>
                  <a:ext uri="{0D108BD9-81ED-4DB2-BD59-A6C34878D82A}">
                    <a16:rowId xmlns="" xmlns:a16="http://schemas.microsoft.com/office/drawing/2014/main" val="2768267308"/>
                  </a:ext>
                </a:extLst>
              </a:tr>
              <a:tr h="308795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ГУЗ ЯО «Угличская ЦРБ»</a:t>
                      </a:r>
                      <a:endParaRPr lang="ru-RU" sz="2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7620" marB="0"/>
                </a:tc>
                <a:tc>
                  <a:txBody>
                    <a:bodyPr/>
                    <a:lstStyle/>
                    <a:p>
                      <a:pPr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lang="ru-RU" sz="2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7620" marB="0"/>
                </a:tc>
                <a:extLst>
                  <a:ext uri="{0D108BD9-81ED-4DB2-BD59-A6C34878D82A}">
                    <a16:rowId xmlns="" xmlns:a16="http://schemas.microsoft.com/office/drawing/2014/main" val="207276907"/>
                  </a:ext>
                </a:extLst>
              </a:tr>
              <a:tr h="308795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ГУЗ ЯО Ярославская ЦРБ</a:t>
                      </a:r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7620" marB="0"/>
                </a:tc>
                <a:tc>
                  <a:txBody>
                    <a:bodyPr/>
                    <a:lstStyle/>
                    <a:p>
                      <a:pPr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</a:t>
                      </a:r>
                      <a:endParaRPr lang="ru-RU" sz="2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7620" marB="0"/>
                </a:tc>
                <a:extLst>
                  <a:ext uri="{0D108BD9-81ED-4DB2-BD59-A6C34878D82A}">
                    <a16:rowId xmlns="" xmlns:a16="http://schemas.microsoft.com/office/drawing/2014/main" val="2386749499"/>
                  </a:ext>
                </a:extLst>
              </a:tr>
              <a:tr h="308795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</a:t>
                      </a:r>
                      <a:endParaRPr lang="ru-RU" sz="2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7620" marB="0"/>
                </a:tc>
                <a:tc>
                  <a:txBody>
                    <a:bodyPr/>
                    <a:lstStyle/>
                    <a:p>
                      <a:pPr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299</a:t>
                      </a:r>
                      <a:endParaRPr lang="ru-RU" sz="2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7620" marB="0"/>
                </a:tc>
                <a:extLst>
                  <a:ext uri="{0D108BD9-81ED-4DB2-BD59-A6C34878D82A}">
                    <a16:rowId xmlns="" xmlns:a16="http://schemas.microsoft.com/office/drawing/2014/main" val="31667469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3878042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FD19775D-0EE0-4660-B00E-649CB6E666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95925"/>
            <a:ext cx="10515600" cy="386499"/>
          </a:xfrm>
        </p:spPr>
        <p:txBody>
          <a:bodyPr>
            <a:normAutofit/>
          </a:bodyPr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оказания паллиативной помощи в Ярославской области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945EBD2D-9B45-487D-BFD7-FA62465A27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23827"/>
            <a:ext cx="10515600" cy="525313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Паллиативная помощь в амбулаторных условиях</a:t>
            </a:r>
          </a:p>
          <a:p>
            <a:pPr marL="0" indent="0" algn="ctr">
              <a:buNone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Кабинеты паллиативной медицинской помощи:</a:t>
            </a:r>
          </a:p>
          <a:p>
            <a:r>
              <a:rPr lang="ru-RU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ГАУЗ ЯО «Клиническая больница № 9»</a:t>
            </a:r>
          </a:p>
          <a:p>
            <a:r>
              <a:rPr lang="ru-RU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ГБКУЗ ЯО «Центральная городская больница»</a:t>
            </a:r>
          </a:p>
          <a:p>
            <a:r>
              <a:rPr lang="ru-RU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ГБУЗ ЯО «Городская больница им. </a:t>
            </a:r>
            <a:r>
              <a:rPr lang="ru-RU" sz="20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Н.А.Семашко</a:t>
            </a:r>
            <a:r>
              <a:rPr lang="ru-RU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»</a:t>
            </a:r>
          </a:p>
          <a:p>
            <a:r>
              <a:rPr lang="ru-RU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ГБУЗ ЯО «Городская больница № 1» г. Рыбинска</a:t>
            </a:r>
          </a:p>
          <a:p>
            <a:r>
              <a:rPr lang="ru-RU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ГБУЗ ЯО «Даниловская ЦРБ»</a:t>
            </a:r>
          </a:p>
          <a:p>
            <a:r>
              <a:rPr lang="ru-RU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ГБУЗ ЯО «Переславская ЦРБ»</a:t>
            </a:r>
          </a:p>
          <a:p>
            <a:r>
              <a:rPr lang="ru-RU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ГБУЗ ЯО «Ростовская ЦРБ»</a:t>
            </a:r>
          </a:p>
          <a:p>
            <a:r>
              <a:rPr lang="ru-RU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ГУЗ ЯО «Угличская ЦРБ»</a:t>
            </a:r>
          </a:p>
          <a:p>
            <a:r>
              <a:rPr lang="ru-RU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ГБУЗ ЯО «Областная клиническая онкологическая больница»</a:t>
            </a:r>
          </a:p>
          <a:p>
            <a:pPr marL="0" indent="0" algn="ctr">
              <a:buNone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521718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CDFBAD51-80F5-40AF-A719-82CA12DA61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9061"/>
            <a:ext cx="10515600" cy="711644"/>
          </a:xfrm>
        </p:spPr>
        <p:txBody>
          <a:bodyPr>
            <a:normAutofit/>
          </a:bodyPr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оказания паллиативной помощи в Ярославской области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EBC117F0-2AF2-4198-981B-58C81C6500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13460"/>
            <a:ext cx="10515600" cy="5163503"/>
          </a:xfrm>
        </p:spPr>
        <p:txBody>
          <a:bodyPr/>
          <a:lstStyle/>
          <a:p>
            <a:pPr marL="0" indent="0" algn="ctr">
              <a:buNone/>
            </a:pP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Паллиативная помощь в амбулаторных условиях</a:t>
            </a:r>
          </a:p>
          <a:p>
            <a:pPr marL="0" indent="0" algn="ctr">
              <a:buNone/>
            </a:pP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Выездные патронажные службы на базе медицинских организаций:</a:t>
            </a:r>
          </a:p>
          <a:p>
            <a:pPr marL="0" indent="0">
              <a:buNone/>
            </a:pP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ГАУЗ ЯО «Клиническая больница № 9»</a:t>
            </a:r>
          </a:p>
          <a:p>
            <a:r>
              <a:rPr lang="ru-RU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ГБУЗ ЯО «Городская больница № 1» г. Рыбинска</a:t>
            </a:r>
          </a:p>
          <a:p>
            <a:r>
              <a:rPr lang="ru-RU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ГБУЗ ЯО «Даниловская ЦРБ»</a:t>
            </a:r>
          </a:p>
          <a:p>
            <a:r>
              <a:rPr lang="ru-RU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ГБУЗ ЯО «Переславская ЦРБ»</a:t>
            </a:r>
          </a:p>
          <a:p>
            <a:r>
              <a:rPr lang="ru-RU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ГБУЗ ЯО «Ростовская ЦРБ»</a:t>
            </a:r>
          </a:p>
          <a:p>
            <a:r>
              <a:rPr lang="ru-RU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ГУЗ ЯО «Угличская ЦРБ»</a:t>
            </a:r>
          </a:p>
          <a:p>
            <a:pPr marL="0" indent="0">
              <a:buNone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328221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95BA1C7F-F471-420E-89D2-FCED7AE8AE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34035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работы паллиативной койки</a:t>
            </a: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="" xmlns:a16="http://schemas.microsoft.com/office/drawing/2014/main" id="{321B4AE0-F4FA-483C-BE92-13169E6C970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3505919285"/>
              </p:ext>
            </p:extLst>
          </p:nvPr>
        </p:nvGraphicFramePr>
        <p:xfrm>
          <a:off x="838200" y="898525"/>
          <a:ext cx="10515600" cy="52784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27432175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627E9923-1D4B-461E-BA4A-2276A699B9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45580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работы койки сестринского ухода</a:t>
            </a: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="" xmlns:a16="http://schemas.microsoft.com/office/drawing/2014/main" id="{E9B6734C-04F5-4D2C-B47C-E397B313145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046885392"/>
              </p:ext>
            </p:extLst>
          </p:nvPr>
        </p:nvGraphicFramePr>
        <p:xfrm>
          <a:off x="838200" y="1027113"/>
          <a:ext cx="10515600" cy="51498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21791873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526D644-CDBB-4C6E-B116-BFEE432521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568751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пациентов, нуждающихся в паллиативной помощи</a:t>
            </a:r>
          </a:p>
        </p:txBody>
      </p:sp>
      <p:graphicFrame>
        <p:nvGraphicFramePr>
          <p:cNvPr id="5" name="Объект 4">
            <a:extLst>
              <a:ext uri="{FF2B5EF4-FFF2-40B4-BE49-F238E27FC236}">
                <a16:creationId xmlns="" xmlns:a16="http://schemas.microsoft.com/office/drawing/2014/main" id="{E32F0EDA-7939-4864-8428-8D8F2CF05AC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245589795"/>
              </p:ext>
            </p:extLst>
          </p:nvPr>
        </p:nvGraphicFramePr>
        <p:xfrm>
          <a:off x="1143000" y="1489435"/>
          <a:ext cx="9872662" cy="404102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936331">
                  <a:extLst>
                    <a:ext uri="{9D8B030D-6E8A-4147-A177-3AD203B41FA5}">
                      <a16:colId xmlns="" xmlns:a16="http://schemas.microsoft.com/office/drawing/2014/main" val="665479142"/>
                    </a:ext>
                  </a:extLst>
                </a:gridCol>
                <a:gridCol w="4936331">
                  <a:extLst>
                    <a:ext uri="{9D8B030D-6E8A-4147-A177-3AD203B41FA5}">
                      <a16:colId xmlns="" xmlns:a16="http://schemas.microsoft.com/office/drawing/2014/main" val="125663324"/>
                    </a:ext>
                  </a:extLst>
                </a:gridCol>
              </a:tblGrid>
              <a:tr h="417367">
                <a:tc>
                  <a:txBody>
                    <a:bodyPr/>
                    <a:lstStyle/>
                    <a:p>
                      <a:pPr algn="ctr" fontAlgn="t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ru-RU" sz="24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Паллиативная помощь</a:t>
                      </a:r>
                      <a:endParaRPr lang="ru-RU" sz="2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7620" marB="0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ru-RU" sz="24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Количество, чел.</a:t>
                      </a:r>
                      <a:endParaRPr lang="ru-RU" sz="2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7620" marB="0"/>
                </a:tc>
                <a:extLst>
                  <a:ext uri="{0D108BD9-81ED-4DB2-BD59-A6C34878D82A}">
                    <a16:rowId xmlns="" xmlns:a16="http://schemas.microsoft.com/office/drawing/2014/main" val="2673797560"/>
                  </a:ext>
                </a:extLst>
              </a:tr>
              <a:tr h="810182">
                <a:tc>
                  <a:txBody>
                    <a:bodyPr/>
                    <a:lstStyle/>
                    <a:p>
                      <a:pPr algn="just" fontAlgn="t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ru-RU" sz="24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стационарных условиях, на паллиативных койках</a:t>
                      </a:r>
                      <a:endParaRPr lang="ru-RU" sz="24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7620" marB="0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ru-RU" sz="24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301</a:t>
                      </a:r>
                      <a:endParaRPr lang="ru-RU" sz="2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7620" marB="0"/>
                </a:tc>
                <a:extLst>
                  <a:ext uri="{0D108BD9-81ED-4DB2-BD59-A6C34878D82A}">
                    <a16:rowId xmlns="" xmlns:a16="http://schemas.microsoft.com/office/drawing/2014/main" val="2551695235"/>
                  </a:ext>
                </a:extLst>
              </a:tr>
              <a:tr h="810182">
                <a:tc>
                  <a:txBody>
                    <a:bodyPr/>
                    <a:lstStyle/>
                    <a:p>
                      <a:pPr algn="just" fontAlgn="t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ru-RU" sz="24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стационарных условиях, на койках сестринского ухода</a:t>
                      </a:r>
                      <a:endParaRPr lang="ru-RU" sz="24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7620" marB="0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ru-RU" sz="24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1288</a:t>
                      </a:r>
                      <a:endParaRPr lang="ru-RU" sz="2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7620" marB="0"/>
                </a:tc>
                <a:extLst>
                  <a:ext uri="{0D108BD9-81ED-4DB2-BD59-A6C34878D82A}">
                    <a16:rowId xmlns="" xmlns:a16="http://schemas.microsoft.com/office/drawing/2014/main" val="2720309793"/>
                  </a:ext>
                </a:extLst>
              </a:tr>
              <a:tr h="417367">
                <a:tc>
                  <a:txBody>
                    <a:bodyPr/>
                    <a:lstStyle/>
                    <a:p>
                      <a:pPr algn="just" fontAlgn="t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ru-RU" sz="24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амбулаторных условиях</a:t>
                      </a:r>
                      <a:endParaRPr lang="ru-RU" sz="24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7620" marB="0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ru-RU" sz="24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4044</a:t>
                      </a:r>
                      <a:endParaRPr lang="ru-RU" sz="2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7620" marB="0"/>
                </a:tc>
                <a:extLst>
                  <a:ext uri="{0D108BD9-81ED-4DB2-BD59-A6C34878D82A}">
                    <a16:rowId xmlns="" xmlns:a16="http://schemas.microsoft.com/office/drawing/2014/main" val="3586602258"/>
                  </a:ext>
                </a:extLst>
              </a:tr>
              <a:tr h="417367">
                <a:tc>
                  <a:txBody>
                    <a:bodyPr/>
                    <a:lstStyle/>
                    <a:p>
                      <a:pPr algn="just" fontAlgn="t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ru-RU" sz="24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амбулаторных условиях, ВПС</a:t>
                      </a:r>
                      <a:endParaRPr lang="ru-RU" sz="2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7620" marB="0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ru-RU" sz="24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404</a:t>
                      </a:r>
                      <a:endParaRPr lang="ru-RU" sz="2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7620" marB="0"/>
                </a:tc>
                <a:extLst>
                  <a:ext uri="{0D108BD9-81ED-4DB2-BD59-A6C34878D82A}">
                    <a16:rowId xmlns="" xmlns:a16="http://schemas.microsoft.com/office/drawing/2014/main" val="405876759"/>
                  </a:ext>
                </a:extLst>
              </a:tr>
              <a:tr h="1168556">
                <a:tc>
                  <a:txBody>
                    <a:bodyPr/>
                    <a:lstStyle/>
                    <a:p>
                      <a:pPr algn="just" fontAlgn="t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ru-RU" sz="24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амбулаторных условиях, получивших респираторную поддержку</a:t>
                      </a:r>
                      <a:endParaRPr lang="ru-RU" sz="2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7620" marB="0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ru-RU" sz="24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226</a:t>
                      </a:r>
                      <a:endParaRPr lang="ru-RU" sz="2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7620" marB="0"/>
                </a:tc>
                <a:extLst>
                  <a:ext uri="{0D108BD9-81ED-4DB2-BD59-A6C34878D82A}">
                    <a16:rowId xmlns="" xmlns:a16="http://schemas.microsoft.com/office/drawing/2014/main" val="10330724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1154371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084338C-340E-4153-A620-B2F43CE4A5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311085"/>
            <a:ext cx="9875520" cy="622169"/>
          </a:xfrm>
        </p:spPr>
        <p:txBody>
          <a:bodyPr>
            <a:normAutofit/>
          </a:bodyPr>
          <a:lstStyle/>
          <a:p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Маршрутизация пациентов, нуждающихся в паллиативной помощи</a:t>
            </a:r>
          </a:p>
        </p:txBody>
      </p:sp>
      <p:graphicFrame>
        <p:nvGraphicFramePr>
          <p:cNvPr id="5" name="Объект 4">
            <a:extLst>
              <a:ext uri="{FF2B5EF4-FFF2-40B4-BE49-F238E27FC236}">
                <a16:creationId xmlns="" xmlns:a16="http://schemas.microsoft.com/office/drawing/2014/main" id="{7980D039-519E-492A-823F-E8445955545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3418481162"/>
              </p:ext>
            </p:extLst>
          </p:nvPr>
        </p:nvGraphicFramePr>
        <p:xfrm>
          <a:off x="1143000" y="1065229"/>
          <a:ext cx="9872662" cy="52273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215314">
                  <a:extLst>
                    <a:ext uri="{9D8B030D-6E8A-4147-A177-3AD203B41FA5}">
                      <a16:colId xmlns="" xmlns:a16="http://schemas.microsoft.com/office/drawing/2014/main" val="2605721410"/>
                    </a:ext>
                  </a:extLst>
                </a:gridCol>
                <a:gridCol w="6657348">
                  <a:extLst>
                    <a:ext uri="{9D8B030D-6E8A-4147-A177-3AD203B41FA5}">
                      <a16:colId xmlns="" xmlns:a16="http://schemas.microsoft.com/office/drawing/2014/main" val="1234644080"/>
                    </a:ext>
                  </a:extLst>
                </a:gridCol>
              </a:tblGrid>
              <a:tr h="303932">
                <a:tc>
                  <a:txBody>
                    <a:bodyPr/>
                    <a:lstStyle/>
                    <a:p>
                      <a:pPr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МО</a:t>
                      </a:r>
                      <a:endParaRPr lang="ru-RU" sz="2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7620" marB="0"/>
                </a:tc>
                <a:tc>
                  <a:txBody>
                    <a:bodyPr/>
                    <a:lstStyle/>
                    <a:p>
                      <a:pPr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Медицинские организации, из которых поступают пациенты</a:t>
                      </a:r>
                      <a:endParaRPr lang="ru-RU" sz="2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7620" marB="0"/>
                </a:tc>
                <a:extLst>
                  <a:ext uri="{0D108BD9-81ED-4DB2-BD59-A6C34878D82A}">
                    <a16:rowId xmlns="" xmlns:a16="http://schemas.microsoft.com/office/drawing/2014/main" val="3271020314"/>
                  </a:ext>
                </a:extLst>
              </a:tr>
              <a:tr h="568531">
                <a:tc gridSpan="2">
                  <a:txBody>
                    <a:bodyPr/>
                    <a:lstStyle/>
                    <a:p>
                      <a:pPr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Отделения (койки) паллиативной помощи</a:t>
                      </a:r>
                    </a:p>
                    <a:p>
                      <a:pPr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762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406723541"/>
                  </a:ext>
                </a:extLst>
              </a:tr>
              <a:tr h="568531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ГБУЗ ЯО «Клиническая больница № 3»</a:t>
                      </a:r>
                      <a:endParaRPr lang="ru-RU" sz="2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7620" marB="0"/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5353050" algn="l"/>
                        </a:tabLst>
                      </a:pPr>
                      <a:r>
                        <a:rPr lang="ru-RU" sz="20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Государственные медицинские организации, расположенные на территории Заволжского, Ленинского р-нов г. Ярославля</a:t>
                      </a:r>
                      <a:endParaRPr lang="ru-RU" sz="2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7620" marB="0"/>
                </a:tc>
                <a:extLst>
                  <a:ext uri="{0D108BD9-81ED-4DB2-BD59-A6C34878D82A}">
                    <a16:rowId xmlns="" xmlns:a16="http://schemas.microsoft.com/office/drawing/2014/main" val="2104733650"/>
                  </a:ext>
                </a:extLst>
              </a:tr>
              <a:tr h="568531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ГАУЗ ЯО «Клиническая больница № 9»</a:t>
                      </a:r>
                      <a:endParaRPr lang="ru-RU" sz="2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7620" marB="0"/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Государственные медицинские организации, расположенные на территории Дзержинского, Кировского р-нов г. Ярославля</a:t>
                      </a:r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7620" marB="0"/>
                </a:tc>
                <a:extLst>
                  <a:ext uri="{0D108BD9-81ED-4DB2-BD59-A6C34878D82A}">
                    <a16:rowId xmlns="" xmlns:a16="http://schemas.microsoft.com/office/drawing/2014/main" val="1950660439"/>
                  </a:ext>
                </a:extLst>
              </a:tr>
              <a:tr h="568531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ГУЗ ЯО городская больница № 4</a:t>
                      </a:r>
                      <a:endParaRPr lang="ru-RU" sz="2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7620" marB="0"/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5353050" algn="l"/>
                        </a:tabLst>
                      </a:pPr>
                      <a:r>
                        <a:rPr lang="ru-RU" sz="20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Государственные медицинские организации, расположенные на территории г. Рыбинска,</a:t>
                      </a: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5353050" algn="l"/>
                        </a:tabLst>
                      </a:pPr>
                      <a:r>
                        <a:rPr lang="ru-RU" sz="20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ГУЗ ЯО «Рыбинская ЦРП», ГУЗ ЯО Пошехонская ЦРБ</a:t>
                      </a:r>
                      <a:endParaRPr lang="ru-RU" sz="2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7620" marB="0"/>
                </a:tc>
                <a:extLst>
                  <a:ext uri="{0D108BD9-81ED-4DB2-BD59-A6C34878D82A}">
                    <a16:rowId xmlns="" xmlns:a16="http://schemas.microsoft.com/office/drawing/2014/main" val="2272332692"/>
                  </a:ext>
                </a:extLst>
              </a:tr>
              <a:tr h="847434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ГУЗ ЯО Ярославская ЦРБ</a:t>
                      </a:r>
                      <a:endParaRPr lang="ru-RU" sz="2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7620" marB="0"/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5353050" algn="l"/>
                        </a:tabLst>
                      </a:pPr>
                      <a:r>
                        <a:rPr lang="ru-RU" sz="20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ГУЗ ЯО Ярославская ЦРБ,  ГУЗ ЯО Гаврилов-Ямская ЦРБ, государственные медицинские организации, расположенные на территории  Красноперекопского, Фрунзенского р-нов г. Ярославля</a:t>
                      </a:r>
                      <a:endParaRPr lang="ru-RU" sz="2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7620" marB="0"/>
                </a:tc>
                <a:extLst>
                  <a:ext uri="{0D108BD9-81ED-4DB2-BD59-A6C34878D82A}">
                    <a16:rowId xmlns="" xmlns:a16="http://schemas.microsoft.com/office/drawing/2014/main" val="15792580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2723219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Вопросы обезболивания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en-US" sz="3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Круглосуточная </a:t>
            </a:r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горячая линия по вопросам обезболивания </a:t>
            </a:r>
            <a:b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40-04-89, 45-08-75</a:t>
            </a:r>
            <a:endParaRPr lang="ru-RU" sz="32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319344A-5C88-4452-BC4E-179626DCC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644165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Оборудование для использования на дому</a:t>
            </a:r>
          </a:p>
        </p:txBody>
      </p:sp>
      <p:graphicFrame>
        <p:nvGraphicFramePr>
          <p:cNvPr id="5" name="Объект 4">
            <a:extLst>
              <a:ext uri="{FF2B5EF4-FFF2-40B4-BE49-F238E27FC236}">
                <a16:creationId xmlns="" xmlns:a16="http://schemas.microsoft.com/office/drawing/2014/main" id="{0BFCEFF7-F6FA-46C4-8B98-398D0C6BBF0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189075063"/>
              </p:ext>
            </p:extLst>
          </p:nvPr>
        </p:nvGraphicFramePr>
        <p:xfrm>
          <a:off x="1168924" y="1489435"/>
          <a:ext cx="9846738" cy="36576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055654">
                  <a:extLst>
                    <a:ext uri="{9D8B030D-6E8A-4147-A177-3AD203B41FA5}">
                      <a16:colId xmlns="" xmlns:a16="http://schemas.microsoft.com/office/drawing/2014/main" val="2044680570"/>
                    </a:ext>
                  </a:extLst>
                </a:gridCol>
                <a:gridCol w="2618526">
                  <a:extLst>
                    <a:ext uri="{9D8B030D-6E8A-4147-A177-3AD203B41FA5}">
                      <a16:colId xmlns="" xmlns:a16="http://schemas.microsoft.com/office/drawing/2014/main" val="132191072"/>
                    </a:ext>
                  </a:extLst>
                </a:gridCol>
                <a:gridCol w="2172558">
                  <a:extLst>
                    <a:ext uri="{9D8B030D-6E8A-4147-A177-3AD203B41FA5}">
                      <a16:colId xmlns="" xmlns:a16="http://schemas.microsoft.com/office/drawing/2014/main" val="978122267"/>
                    </a:ext>
                  </a:extLst>
                </a:gridCol>
              </a:tblGrid>
              <a:tr h="914400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ru-RU" sz="24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оборудования</a:t>
                      </a:r>
                      <a:endParaRPr lang="ru-RU" sz="2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7620" marB="0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ru-RU" sz="24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Закуплено единиц</a:t>
                      </a:r>
                      <a:endParaRPr lang="ru-RU" sz="24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7620" marB="0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ru-RU" sz="24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Передано пациентам</a:t>
                      </a:r>
                      <a:endParaRPr lang="ru-RU" sz="2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7620" marB="0"/>
                </a:tc>
                <a:extLst>
                  <a:ext uri="{0D108BD9-81ED-4DB2-BD59-A6C34878D82A}">
                    <a16:rowId xmlns="" xmlns:a16="http://schemas.microsoft.com/office/drawing/2014/main" val="2578082345"/>
                  </a:ext>
                </a:extLst>
              </a:tr>
              <a:tr h="914400">
                <a:tc>
                  <a:txBody>
                    <a:bodyPr/>
                    <a:lstStyle/>
                    <a:p>
                      <a:pPr algn="just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ru-RU" sz="24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Кислородный концентратор </a:t>
                      </a:r>
                      <a:endParaRPr lang="ru-RU" sz="24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7620" marB="0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ru-RU" sz="24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152</a:t>
                      </a:r>
                      <a:endParaRPr lang="ru-RU" sz="2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7620" marB="0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ru-RU" sz="240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en-US" sz="240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ru-RU" sz="2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7620" marB="0"/>
                </a:tc>
                <a:extLst>
                  <a:ext uri="{0D108BD9-81ED-4DB2-BD59-A6C34878D82A}">
                    <a16:rowId xmlns="" xmlns:a16="http://schemas.microsoft.com/office/drawing/2014/main" val="2227755235"/>
                  </a:ext>
                </a:extLst>
              </a:tr>
              <a:tr h="914400">
                <a:tc>
                  <a:txBody>
                    <a:bodyPr/>
                    <a:lstStyle/>
                    <a:p>
                      <a:pPr algn="just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ru-RU" sz="24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Аппарат НВЛ</a:t>
                      </a:r>
                      <a:endParaRPr lang="ru-RU" sz="2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7620" marB="0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ru-RU" sz="24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</a:p>
                  </a:txBody>
                  <a:tcPr marL="68580" marR="68580" marT="7620" marB="0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ru-RU" sz="24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</a:p>
                  </a:txBody>
                  <a:tcPr marL="68580" marR="68580" marT="7620" marB="0"/>
                </a:tc>
                <a:extLst>
                  <a:ext uri="{0D108BD9-81ED-4DB2-BD59-A6C34878D82A}">
                    <a16:rowId xmlns="" xmlns:a16="http://schemas.microsoft.com/office/drawing/2014/main" val="2940892549"/>
                  </a:ext>
                </a:extLst>
              </a:tr>
              <a:tr h="914400">
                <a:tc>
                  <a:txBody>
                    <a:bodyPr/>
                    <a:lstStyle/>
                    <a:p>
                      <a:pPr algn="just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ru-RU" sz="2400" u="none" strike="noStrike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Инсуффлятор</a:t>
                      </a:r>
                      <a:r>
                        <a:rPr lang="ru-RU" sz="24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-аспиратор</a:t>
                      </a:r>
                      <a:endParaRPr lang="ru-RU" sz="2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7620" marB="0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ru-RU" sz="24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</a:t>
                      </a:r>
                    </a:p>
                  </a:txBody>
                  <a:tcPr marL="68580" marR="68580" marT="7620" marB="0"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ru-RU" sz="24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2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7620" marB="0"/>
                </a:tc>
                <a:extLst>
                  <a:ext uri="{0D108BD9-81ED-4DB2-BD59-A6C34878D82A}">
                    <a16:rowId xmlns="" xmlns:a16="http://schemas.microsoft.com/office/drawing/2014/main" val="9199162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186085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A30DD72-0458-4D63-A23C-4CD70C90F1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521616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паллиативной помощи в Ярославской области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2529D763-8F3C-4280-A454-86EEFDFCA5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1376313"/>
            <a:ext cx="9872871" cy="4719687"/>
          </a:xfrm>
        </p:spPr>
        <p:txBody>
          <a:bodyPr>
            <a:normAutofit/>
          </a:bodyPr>
          <a:lstStyle/>
          <a:p>
            <a:pPr indent="0" algn="just">
              <a:spcAft>
                <a:spcPts val="1500"/>
              </a:spcAft>
              <a:buNone/>
            </a:pPr>
            <a:r>
              <a:rPr lang="ru-RU" sz="2000" u="sng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000" u="sng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ткрытие отделений выездной патронажной паллиативной медицинской помощи:</a:t>
            </a:r>
          </a:p>
          <a:p>
            <a:pPr marL="45720" indent="0" algn="just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- 3 отделения в 2021 году (ГБУЗ ЯО «Клиническая больница № 3», ГУЗ ЯО Ярославская ЦРБ, ГУЗ ЯО Гаврилов-Ямская ЦРБ)</a:t>
            </a:r>
          </a:p>
          <a:p>
            <a:pPr marL="45720" indent="0" algn="just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- 1 отделение в 2022 году в ГБУЗ ЯО «Клиническая больница № 2».</a:t>
            </a:r>
          </a:p>
          <a:p>
            <a:pPr marL="45720" indent="0" algn="just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 2024 году в Ярославской области будет функционировать 10 отделений выездной патронажной паллиативной медицинской помощи, что соответствует потребности для взрослого населения. 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202431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FF0D9B8-BAA2-4F72-9C50-FB22B8B6FB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197963"/>
            <a:ext cx="9875520" cy="650449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паллиативной помощи в Ярославской области</a:t>
            </a:r>
            <a:endParaRPr lang="ru-RU" sz="2400" dirty="0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BA4FDAB3-4B19-420C-913C-6435C60188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1225484"/>
            <a:ext cx="9872871" cy="4870515"/>
          </a:xfrm>
        </p:spPr>
        <p:txBody>
          <a:bodyPr/>
          <a:lstStyle/>
          <a:p>
            <a:pPr marL="45720" indent="0" algn="just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 2024 году в Ярославской области предусмотрено увеличение количества паллиативных коек для взрослых до 100 коек за счет сокращения коек сестринского ухода: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2023 год: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  <a:buFontTx/>
              <a:buChar char="-"/>
            </a:pPr>
            <a:r>
              <a:rPr lang="ru-RU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10 паллиативных коек в ГУЗ ЯО Ярославской ЦРБ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  <a:buFontTx/>
              <a:buChar char="-"/>
            </a:pPr>
            <a:r>
              <a:rPr lang="ru-RU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10 паллиативных коек в ГБУЗ ЯО «Тутаевская ЦРБ»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2024 год: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  <a:buFontTx/>
              <a:buChar char="-"/>
            </a:pPr>
            <a:r>
              <a:rPr lang="ru-RU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10 паллиативных коек ГБУЗ ЯО «Клиническая больница им. Н.А. Семашко»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  <a:buFontTx/>
              <a:buChar char="-"/>
            </a:pPr>
            <a:r>
              <a:rPr lang="ru-RU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10 паллиативных коек в ГУЗ ЯО «</a:t>
            </a:r>
            <a:r>
              <a:rPr lang="ru-RU" sz="20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Бурмакинская</a:t>
            </a:r>
            <a:r>
              <a:rPr lang="ru-RU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РБ № 1»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632344162"/>
      </p:ext>
    </p:extLst>
  </p:cSld>
  <p:clrMapOvr>
    <a:masterClrMapping/>
  </p:clrMapOvr>
</p:sld>
</file>

<file path=ppt/theme/theme1.xml><?xml version="1.0" encoding="utf-8"?>
<a:theme xmlns:a="http://schemas.openxmlformats.org/drawingml/2006/main" name="Базис">
  <a:themeElements>
    <a:clrScheme name="Базис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Базис">
      <a:maj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Базис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Basis" id="{5665723A-49BA-4B57-8411-A56F8F207965}" vid="{90E45F77-AEFC-46EF-A7C1-5B338C297B02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TM03457444[[fn=Основа]]</Template>
  <TotalTime>1744</TotalTime>
  <Words>694</Words>
  <Application>Microsoft Office PowerPoint</Application>
  <PresentationFormat>Произвольный</PresentationFormat>
  <Paragraphs>129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Базис</vt:lpstr>
      <vt:lpstr>Состояние и перспективы оказания паллиативной медицинской помощи в Ярославской области</vt:lpstr>
      <vt:lpstr>Структура оказания паллиативной помощи в Ярославской области</vt:lpstr>
      <vt:lpstr> Структура оказания паллиативной помощи в Ярославской области</vt:lpstr>
      <vt:lpstr>Структура оказания паллиативной помощи в Ярославской области</vt:lpstr>
      <vt:lpstr>Структура оказания паллиативной помощи в Ярославской области</vt:lpstr>
      <vt:lpstr>Анализ работы паллиативной койки</vt:lpstr>
      <vt:lpstr>Анализ работы койки сестринского ухода</vt:lpstr>
      <vt:lpstr>Количество пациентов, нуждающихся в паллиативной помощи</vt:lpstr>
      <vt:lpstr>Маршрутизация пациентов, нуждающихся в паллиативной помощи</vt:lpstr>
      <vt:lpstr>Вопросы обезболивания</vt:lpstr>
      <vt:lpstr>Оборудование для использования на дому</vt:lpstr>
      <vt:lpstr>Развитие паллиативной помощи в Ярославской области</vt:lpstr>
      <vt:lpstr>Развитие паллиативной помощи в Ярославской области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Владимир Беляев</dc:creator>
  <cp:lastModifiedBy>admin</cp:lastModifiedBy>
  <cp:revision>25</cp:revision>
  <dcterms:created xsi:type="dcterms:W3CDTF">2019-10-13T08:14:16Z</dcterms:created>
  <dcterms:modified xsi:type="dcterms:W3CDTF">2021-03-10T10:01:14Z</dcterms:modified>
</cp:coreProperties>
</file>