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notesSlides/notesSlide17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_rels/notesSlide1.xml.rels" ContentType="application/vnd.openxmlformats-package.relationships+xml"/>
  <Override PartName="/ppt/notesSlides/_rels/notesSlide17.xml.rels" ContentType="application/vnd.openxmlformats-package.relationships+xml"/>
  <Override PartName="/ppt/notesSlides/_rels/notesSlide19.xml.rels" ContentType="application/vnd.openxmlformats-package.relationships+xml"/>
  <Override PartName="/ppt/notesSlides/_rels/notesSlide20.xml.rels" ContentType="application/vnd.openxmlformats-package.relationships+xml"/>
  <Override PartName="/ppt/notesSlides/_rels/notesSlide29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60.xml.rels" ContentType="application/vnd.openxmlformats-package.relationships+xml"/>
  <Override PartName="/ppt/_rels/presentation.xml.rels" ContentType="application/vnd.openxmlformats-package.relationships+xml"/>
  <Override PartName="/ppt/slides/slide26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slides/slide6.xml" ContentType="application/vnd.openxmlformats-officedocument.presentationml.slide+xml"/>
  <Override PartName="/ppt/slides/slide24.xml" ContentType="application/vnd.openxmlformats-officedocument.presentationml.slide+xml"/>
  <Override PartName="/ppt/slides/slide7.xml" ContentType="application/vnd.openxmlformats-officedocument.presentationml.slide+xml"/>
  <Override PartName="/ppt/slides/slide25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0.xml.rels" ContentType="application/vnd.openxmlformats-package.relationships+xml"/>
  <Override PartName="/ppt/slides/_rels/slide21.xml.rels" ContentType="application/vnd.openxmlformats-package.relationships+xml"/>
  <Override PartName="/ppt/slides/_rels/slide22.xml.rels" ContentType="application/vnd.openxmlformats-package.relationships+xml"/>
  <Override PartName="/ppt/slides/_rels/slide23.xml.rels" ContentType="application/vnd.openxmlformats-package.relationships+xml"/>
  <Override PartName="/ppt/slides/_rels/slide24.xml.rels" ContentType="application/vnd.openxmlformats-package.relationships+xml"/>
  <Override PartName="/ppt/slides/_rels/slide25.xml.rels" ContentType="application/vnd.openxmlformats-package.relationships+xml"/>
  <Override PartName="/ppt/slides/_rels/slide26.xml.rels" ContentType="application/vnd.openxmlformats-package.relationships+xml"/>
  <Override PartName="/ppt/slides/_rels/slide27.xml.rels" ContentType="application/vnd.openxmlformats-package.relationships+xml"/>
  <Override PartName="/ppt/slides/_rels/slide28.xml.rels" ContentType="application/vnd.openxmlformats-package.relationships+xml"/>
  <Override PartName="/ppt/slides/_rels/slide29.xml.rels" ContentType="application/vnd.openxmlformats-package.relationships+xml"/>
  <Override PartName="/ppt/media/image1.png" ContentType="image/png"/>
  <Override PartName="/ppt/media/image2.png" ContentType="image/png"/>
  <Override PartName="/ppt/media/image4.png" ContentType="image/png"/>
  <Override PartName="/ppt/media/image3.wmf" ContentType="image/x-wmf"/>
  <Override PartName="/ppt/media/image5.png" ContentType="image/png"/>
  <Override PartName="/ppt/media/image6.png" ContentType="image/png"/>
  <Override PartName="/ppt/media/image7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</p:sldIdLst>
  <p:sldSz cx="10080625" cy="567055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6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перемещения страницы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91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2000" spc="-1" strike="noStrike"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92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1400" spc="-1" strike="noStrike">
                <a:latin typeface="Times New Roman"/>
              </a:rPr>
              <a:t> 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93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pPr algn="r"/>
            <a:r>
              <a:rPr b="0" lang="ru-RU" sz="1400" spc="-1" strike="noStrike">
                <a:latin typeface="Times New Roman"/>
              </a:rPr>
              <a:t> 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94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r>
              <a:rPr b="0" lang="ru-RU" sz="1400" spc="-1" strike="noStrike">
                <a:latin typeface="Times New Roman"/>
              </a:rPr>
              <a:t> 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95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pPr algn="r"/>
            <a:fld id="{51F4A87F-B2D7-445E-A4CA-FF3FEF19856C}" type="slidenum">
              <a:rPr b="0" lang="ru-RU" sz="1400" spc="-1" strike="noStrike">
                <a:latin typeface="Times New Roman"/>
              </a:rPr>
              <a:t>1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17.xml.rels><?xml version="1.0" encoding="UTF-8"?>
<Relationships xmlns="http://schemas.openxmlformats.org/package/2006/relationships"><Relationship Id="rId1" Type="http://schemas.openxmlformats.org/officeDocument/2006/relationships/slide" Target="../slides/slide17.xml"/><Relationship Id="rId2" Type="http://schemas.openxmlformats.org/officeDocument/2006/relationships/notesMaster" Target="../notesMasters/notesMaster1.xml"/>
</Relationships>
</file>

<file path=ppt/notesSlides/_rels/notesSlide19.xml.rels><?xml version="1.0" encoding="UTF-8"?>
<Relationships xmlns="http://schemas.openxmlformats.org/package/2006/relationships"><Relationship Id="rId1" Type="http://schemas.openxmlformats.org/officeDocument/2006/relationships/slide" Target="../slides/slide19.xml"/><Relationship Id="rId2" Type="http://schemas.openxmlformats.org/officeDocument/2006/relationships/notesMaster" Target="../notesMasters/notesMaster1.xml"/>
</Relationships>
</file>

<file path=ppt/notesSlides/_rels/notesSlide20.xml.rels><?xml version="1.0" encoding="UTF-8"?>
<Relationships xmlns="http://schemas.openxmlformats.org/package/2006/relationships"><Relationship Id="rId1" Type="http://schemas.openxmlformats.org/officeDocument/2006/relationships/slide" Target="../slides/slide20.xml"/><Relationship Id="rId2" Type="http://schemas.openxmlformats.org/officeDocument/2006/relationships/notesMaster" Target="../notesMasters/notesMaster1.xml"/>
</Relationships>
</file>

<file path=ppt/notesSlides/_rels/notesSlide29.xml.rels><?xml version="1.0" encoding="UTF-8"?>
<Relationships xmlns="http://schemas.openxmlformats.org/package/2006/relationships"><Relationship Id="rId1" Type="http://schemas.openxmlformats.org/officeDocument/2006/relationships/slide" Target="../slides/slide29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CustomShape 1"/>
          <p:cNvSpPr/>
          <p:nvPr/>
        </p:nvSpPr>
        <p:spPr>
          <a:xfrm>
            <a:off x="4282560" y="10154520"/>
            <a:ext cx="3262320" cy="5119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79" name="CustomShape 2"/>
          <p:cNvSpPr/>
          <p:nvPr/>
        </p:nvSpPr>
        <p:spPr>
          <a:xfrm>
            <a:off x="4282560" y="10154880"/>
            <a:ext cx="3266640" cy="5194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80" name="CustomShape 3"/>
          <p:cNvSpPr/>
          <p:nvPr/>
        </p:nvSpPr>
        <p:spPr>
          <a:xfrm>
            <a:off x="4282560" y="10154520"/>
            <a:ext cx="3267720" cy="5220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81" name="PlaceHolder 4"/>
          <p:cNvSpPr>
            <a:spLocks noGrp="1"/>
          </p:cNvSpPr>
          <p:nvPr>
            <p:ph type="sldImg"/>
          </p:nvPr>
        </p:nvSpPr>
        <p:spPr>
          <a:xfrm>
            <a:off x="216000" y="801720"/>
            <a:ext cx="7125120" cy="4007520"/>
          </a:xfrm>
          <a:prstGeom prst="rect">
            <a:avLst/>
          </a:prstGeom>
        </p:spPr>
      </p:sp>
      <p:sp>
        <p:nvSpPr>
          <p:cNvPr id="282" name="PlaceHolder 5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5120" cy="48081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000" spc="-1" strike="noStrike">
              <a:latin typeface="Arial"/>
            </a:endParaRPr>
          </a:p>
        </p:txBody>
      </p:sp>
    </p:spTree>
  </p:cSld>
</p:notes>
</file>

<file path=ppt/notesSlides/notesSlide1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PlaceHolder 1"/>
          <p:cNvSpPr>
            <a:spLocks noGrp="1"/>
          </p:cNvSpPr>
          <p:nvPr>
            <p:ph type="sldImg"/>
          </p:nvPr>
        </p:nvSpPr>
        <p:spPr>
          <a:xfrm>
            <a:off x="228600" y="801720"/>
            <a:ext cx="7088760" cy="3986640"/>
          </a:xfrm>
          <a:prstGeom prst="rect">
            <a:avLst/>
          </a:prstGeom>
        </p:spPr>
      </p:sp>
      <p:sp>
        <p:nvSpPr>
          <p:cNvPr id="284" name="PlaceHolder 2"/>
          <p:cNvSpPr>
            <a:spLocks noGrp="1"/>
          </p:cNvSpPr>
          <p:nvPr>
            <p:ph type="body"/>
          </p:nvPr>
        </p:nvSpPr>
        <p:spPr>
          <a:xfrm>
            <a:off x="755640" y="5078160"/>
            <a:ext cx="6034680" cy="4788720"/>
          </a:xfrm>
          <a:prstGeom prst="rect">
            <a:avLst/>
          </a:prstGeom>
        </p:spPr>
        <p:txBody>
          <a:bodyPr lIns="0" rIns="0" tIns="0" bIns="0"/>
          <a:p>
            <a:endParaRPr b="0" lang="ru-RU" sz="2000" spc="-1" strike="noStrike">
              <a:latin typeface="Arial"/>
            </a:endParaRPr>
          </a:p>
        </p:txBody>
      </p:sp>
      <p:sp>
        <p:nvSpPr>
          <p:cNvPr id="285" name="CustomShape 3"/>
          <p:cNvSpPr/>
          <p:nvPr/>
        </p:nvSpPr>
        <p:spPr>
          <a:xfrm>
            <a:off x="4282560" y="10154520"/>
            <a:ext cx="3262680" cy="5119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1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PlaceHolder 1"/>
          <p:cNvSpPr>
            <a:spLocks noGrp="1"/>
          </p:cNvSpPr>
          <p:nvPr>
            <p:ph type="sldImg"/>
          </p:nvPr>
        </p:nvSpPr>
        <p:spPr>
          <a:xfrm>
            <a:off x="228600" y="801720"/>
            <a:ext cx="7088760" cy="3986640"/>
          </a:xfrm>
          <a:prstGeom prst="rect">
            <a:avLst/>
          </a:prstGeom>
        </p:spPr>
      </p:sp>
      <p:sp>
        <p:nvSpPr>
          <p:cNvPr id="287" name="PlaceHolder 2"/>
          <p:cNvSpPr>
            <a:spLocks noGrp="1"/>
          </p:cNvSpPr>
          <p:nvPr>
            <p:ph type="body"/>
          </p:nvPr>
        </p:nvSpPr>
        <p:spPr>
          <a:xfrm>
            <a:off x="755640" y="5078160"/>
            <a:ext cx="6034680" cy="4788720"/>
          </a:xfrm>
          <a:prstGeom prst="rect">
            <a:avLst/>
          </a:prstGeom>
        </p:spPr>
        <p:txBody>
          <a:bodyPr lIns="0" rIns="0" tIns="0" bIns="0"/>
          <a:p>
            <a:endParaRPr b="0" lang="ru-RU" sz="2000" spc="-1" strike="noStrike">
              <a:latin typeface="Arial"/>
            </a:endParaRPr>
          </a:p>
        </p:txBody>
      </p:sp>
      <p:sp>
        <p:nvSpPr>
          <p:cNvPr id="288" name="CustomShape 3"/>
          <p:cNvSpPr/>
          <p:nvPr/>
        </p:nvSpPr>
        <p:spPr>
          <a:xfrm>
            <a:off x="4282560" y="10154880"/>
            <a:ext cx="3262320" cy="5119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2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PlaceHolder 1"/>
          <p:cNvSpPr>
            <a:spLocks noGrp="1"/>
          </p:cNvSpPr>
          <p:nvPr>
            <p:ph type="sldImg"/>
          </p:nvPr>
        </p:nvSpPr>
        <p:spPr>
          <a:xfrm>
            <a:off x="228600" y="801720"/>
            <a:ext cx="7088760" cy="3986640"/>
          </a:xfrm>
          <a:prstGeom prst="rect">
            <a:avLst/>
          </a:prstGeom>
        </p:spPr>
      </p:sp>
      <p:sp>
        <p:nvSpPr>
          <p:cNvPr id="290" name="PlaceHolder 2"/>
          <p:cNvSpPr>
            <a:spLocks noGrp="1"/>
          </p:cNvSpPr>
          <p:nvPr>
            <p:ph type="body"/>
          </p:nvPr>
        </p:nvSpPr>
        <p:spPr>
          <a:xfrm>
            <a:off x="755640" y="5078160"/>
            <a:ext cx="6034680" cy="4788720"/>
          </a:xfrm>
          <a:prstGeom prst="rect">
            <a:avLst/>
          </a:prstGeom>
        </p:spPr>
        <p:txBody>
          <a:bodyPr lIns="0" rIns="0" tIns="0" bIns="0"/>
          <a:p>
            <a:endParaRPr b="0" lang="ru-RU" sz="2000" spc="-1" strike="noStrike">
              <a:latin typeface="Arial"/>
            </a:endParaRPr>
          </a:p>
        </p:txBody>
      </p:sp>
      <p:sp>
        <p:nvSpPr>
          <p:cNvPr id="291" name="CustomShape 3"/>
          <p:cNvSpPr/>
          <p:nvPr/>
        </p:nvSpPr>
        <p:spPr>
          <a:xfrm>
            <a:off x="4282560" y="10154880"/>
            <a:ext cx="3262320" cy="5119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2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CustomShape 1"/>
          <p:cNvSpPr/>
          <p:nvPr/>
        </p:nvSpPr>
        <p:spPr>
          <a:xfrm>
            <a:off x="4282560" y="10154520"/>
            <a:ext cx="3262320" cy="5119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93" name="CustomShape 2"/>
          <p:cNvSpPr/>
          <p:nvPr/>
        </p:nvSpPr>
        <p:spPr>
          <a:xfrm>
            <a:off x="4282560" y="10154880"/>
            <a:ext cx="3266640" cy="5194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94" name="CustomShape 3"/>
          <p:cNvSpPr/>
          <p:nvPr/>
        </p:nvSpPr>
        <p:spPr>
          <a:xfrm>
            <a:off x="4282560" y="10154520"/>
            <a:ext cx="3267720" cy="5220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95" name="PlaceHolder 4"/>
          <p:cNvSpPr>
            <a:spLocks noGrp="1"/>
          </p:cNvSpPr>
          <p:nvPr>
            <p:ph type="sldImg"/>
          </p:nvPr>
        </p:nvSpPr>
        <p:spPr>
          <a:xfrm>
            <a:off x="216000" y="801720"/>
            <a:ext cx="7125120" cy="4007520"/>
          </a:xfrm>
          <a:prstGeom prst="rect">
            <a:avLst/>
          </a:prstGeom>
        </p:spPr>
      </p:sp>
      <p:sp>
        <p:nvSpPr>
          <p:cNvPr id="296" name="PlaceHolder 5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5120" cy="48081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000" spc="-1" strike="noStrike">
              <a:latin typeface="Arial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6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1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2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3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22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27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28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6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2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3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4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9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50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51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5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60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65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66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69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0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3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4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7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7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7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0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1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2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8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5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6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7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8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9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eaea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5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hyperlink" Target="http://www.who.int/ru/news-room/fact-sheets/detail/palliative-care" TargetMode="External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3.wmf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17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6.png"/><Relationship Id="rId3" Type="http://schemas.openxmlformats.org/officeDocument/2006/relationships/slideLayout" Target="../slideLayouts/slideLayout49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19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20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49.xml"/><Relationship Id="rId3" Type="http://schemas.openxmlformats.org/officeDocument/2006/relationships/notesSlide" Target="../notesSlides/notesSlide29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eaea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CustomShape 1"/>
          <p:cNvSpPr/>
          <p:nvPr/>
        </p:nvSpPr>
        <p:spPr>
          <a:xfrm>
            <a:off x="600480" y="1576440"/>
            <a:ext cx="9108360" cy="21718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b"/>
          <a:p>
            <a:pPr algn="ctr">
              <a:lnSpc>
                <a:spcPct val="150000"/>
              </a:lnSpc>
            </a:pPr>
            <a:r>
              <a:rPr b="1" lang="ru-RU" sz="2800" spc="-1" strike="noStrike">
                <a:solidFill>
                  <a:srgbClr val="800000"/>
                </a:solidFill>
                <a:latin typeface="Arial Black"/>
                <a:ea typeface="Arial"/>
              </a:rPr>
              <a:t>НОВЫЕ ВОЗМОЖНОСТИ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b="1" lang="ru-RU" sz="2800" spc="-1" strike="noStrike">
                <a:solidFill>
                  <a:srgbClr val="800000"/>
                </a:solidFill>
                <a:latin typeface="Arial Black"/>
                <a:ea typeface="Arial"/>
              </a:rPr>
              <a:t>В УЛУЧШЕНИИ КАЧЕСТВА ЖИЗНИ ОНКОЛОГИЧЕСКИХ ПАЦИЕНТОВ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97" name="CustomShape 2"/>
          <p:cNvSpPr/>
          <p:nvPr/>
        </p:nvSpPr>
        <p:spPr>
          <a:xfrm>
            <a:off x="3512880" y="4763880"/>
            <a:ext cx="5666760" cy="927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marL="342720" indent="-327240" algn="just">
              <a:lnSpc>
                <a:spcPct val="100000"/>
              </a:lnSpc>
            </a:pPr>
            <a:r>
              <a:rPr b="0" lang="ru-RU" sz="1400" spc="-1" strike="noStrike">
                <a:solidFill>
                  <a:srgbClr val="000066"/>
                </a:solidFill>
                <a:latin typeface="Arial"/>
                <a:ea typeface="Arial"/>
              </a:rPr>
              <a:t>Докладчик:  Марк Азриельевич Вайсман,   </a:t>
            </a:r>
            <a:endParaRPr b="0" lang="ru-RU" sz="1400" spc="-1" strike="noStrike">
              <a:latin typeface="Arial"/>
            </a:endParaRPr>
          </a:p>
          <a:p>
            <a:pPr marL="342720" indent="-327240" algn="just">
              <a:lnSpc>
                <a:spcPct val="100000"/>
              </a:lnSpc>
            </a:pPr>
            <a:r>
              <a:rPr b="0" lang="ru-RU" sz="1400" spc="-1" strike="noStrike">
                <a:solidFill>
                  <a:srgbClr val="000066"/>
                </a:solidFill>
                <a:latin typeface="Arial"/>
                <a:ea typeface="Arial"/>
              </a:rPr>
              <a:t>к.м.н., доцент  кафедры паллиативной медицины </a:t>
            </a:r>
            <a:endParaRPr b="0" lang="ru-RU" sz="1400" spc="-1" strike="noStrike">
              <a:latin typeface="Arial"/>
            </a:endParaRPr>
          </a:p>
          <a:p>
            <a:pPr marL="342720" indent="-327240" algn="just">
              <a:lnSpc>
                <a:spcPct val="100000"/>
              </a:lnSpc>
            </a:pPr>
            <a:r>
              <a:rPr b="0" lang="ru-RU" sz="1400" spc="-1" strike="noStrike">
                <a:solidFill>
                  <a:srgbClr val="000066"/>
                </a:solidFill>
                <a:latin typeface="Arial"/>
                <a:ea typeface="Arial"/>
              </a:rPr>
              <a:t>МГМСУ им. А.И. Евдокимова, Москва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198" name="CustomShape 3"/>
          <p:cNvSpPr/>
          <p:nvPr/>
        </p:nvSpPr>
        <p:spPr>
          <a:xfrm>
            <a:off x="151560" y="5417640"/>
            <a:ext cx="1215720" cy="273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/>
          <a:p>
            <a:pPr>
              <a:lnSpc>
                <a:spcPct val="100000"/>
              </a:lnSpc>
            </a:pPr>
            <a:r>
              <a:rPr b="0" lang="ru-RU" sz="1200" spc="-1" strike="noStrike">
                <a:solidFill>
                  <a:srgbClr val="eaeaea"/>
                </a:solidFill>
                <a:latin typeface="Arial"/>
                <a:ea typeface="Arial"/>
              </a:rPr>
              <a:t>Stuart Bradford</a:t>
            </a:r>
            <a:endParaRPr b="0" lang="ru-RU" sz="1200" spc="-1" strike="noStrike">
              <a:latin typeface="Arial"/>
            </a:endParaRPr>
          </a:p>
        </p:txBody>
      </p:sp>
      <p:pic>
        <p:nvPicPr>
          <p:cNvPr id="199" name="Picture 4" descr=""/>
          <p:cNvPicPr/>
          <p:nvPr/>
        </p:nvPicPr>
        <p:blipFill>
          <a:blip r:embed="rId1"/>
          <a:stretch/>
        </p:blipFill>
        <p:spPr>
          <a:xfrm>
            <a:off x="832320" y="148680"/>
            <a:ext cx="8644680" cy="963000"/>
          </a:xfrm>
          <a:prstGeom prst="rect">
            <a:avLst/>
          </a:prstGeom>
          <a:ln>
            <a:noFill/>
          </a:ln>
        </p:spPr>
      </p:pic>
      <p:sp>
        <p:nvSpPr>
          <p:cNvPr id="200" name="CustomShape 4"/>
          <p:cNvSpPr/>
          <p:nvPr/>
        </p:nvSpPr>
        <p:spPr>
          <a:xfrm>
            <a:off x="1979280" y="4349520"/>
            <a:ext cx="6577200" cy="4132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marL="342720" indent="-327240" algn="ctr">
              <a:lnSpc>
                <a:spcPct val="90000"/>
              </a:lnSpc>
              <a:spcBef>
                <a:spcPts val="499"/>
              </a:spcBef>
            </a:pPr>
            <a:r>
              <a:rPr b="0" i="1" lang="ru-RU" sz="1600" spc="-1" strike="noStrike">
                <a:solidFill>
                  <a:srgbClr val="000066"/>
                </a:solidFill>
                <a:latin typeface="Arial"/>
                <a:ea typeface="Arial"/>
              </a:rPr>
              <a:t>Санкт-Петербург, 16 июня 2020 года</a:t>
            </a:r>
            <a:endParaRPr b="0" lang="ru-RU" sz="1600" spc="-1" strike="noStrike">
              <a:latin typeface="Arial"/>
            </a:endParaRPr>
          </a:p>
        </p:txBody>
      </p:sp>
    </p:spTree>
  </p:cSld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CustomShape 1"/>
          <p:cNvSpPr/>
          <p:nvPr/>
        </p:nvSpPr>
        <p:spPr>
          <a:xfrm>
            <a:off x="1036440" y="648720"/>
            <a:ext cx="7725600" cy="424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marL="342720" indent="-339840" algn="ctr">
              <a:lnSpc>
                <a:spcPct val="140000"/>
              </a:lnSpc>
              <a:spcBef>
                <a:spcPts val="799"/>
              </a:spcBef>
            </a:pPr>
            <a:r>
              <a:rPr b="1" i="1" lang="ru-RU" sz="3200" spc="-1" strike="noStrike">
                <a:solidFill>
                  <a:srgbClr val="ffffff"/>
                </a:solidFill>
                <a:latin typeface="Arial"/>
                <a:ea typeface="Arial"/>
              </a:rPr>
              <a:t>	</a:t>
            </a:r>
            <a:r>
              <a:rPr b="1" lang="ru-RU" sz="3200" spc="-1" strike="noStrike">
                <a:solidFill>
                  <a:srgbClr val="c00000"/>
                </a:solidFill>
                <a:latin typeface="Arial"/>
                <a:ea typeface="Arial"/>
              </a:rPr>
              <a:t>ЗДОРОВЬЕ</a:t>
            </a:r>
            <a:r>
              <a:rPr b="1" i="1" lang="ru-RU" sz="2800" spc="-1" strike="noStrike">
                <a:solidFill>
                  <a:srgbClr val="002060"/>
                </a:solidFill>
                <a:latin typeface="Arial"/>
                <a:ea typeface="Arial"/>
              </a:rPr>
              <a:t> </a:t>
            </a:r>
            <a:endParaRPr b="0" lang="ru-RU" sz="2800" spc="-1" strike="noStrike">
              <a:latin typeface="Arial"/>
            </a:endParaRPr>
          </a:p>
          <a:p>
            <a:pPr marL="342720" indent="-339840" algn="ctr">
              <a:lnSpc>
                <a:spcPct val="140000"/>
              </a:lnSpc>
              <a:spcBef>
                <a:spcPts val="799"/>
              </a:spcBef>
            </a:pPr>
            <a:r>
              <a:rPr b="1" lang="ru-RU" sz="2800" spc="-1" strike="noStrike">
                <a:solidFill>
                  <a:srgbClr val="002060"/>
                </a:solidFill>
                <a:latin typeface="Arial"/>
                <a:ea typeface="Arial"/>
              </a:rPr>
              <a:t>    </a:t>
            </a:r>
            <a:r>
              <a:rPr b="1" lang="ru-RU" sz="2800" spc="-1" strike="noStrike">
                <a:solidFill>
                  <a:srgbClr val="002060"/>
                </a:solidFill>
                <a:latin typeface="Arial"/>
                <a:ea typeface="Arial"/>
              </a:rPr>
              <a:t>СОСТОЯНИЕ ПОЛНОГО ФИЗИЧЕСКОГО, ПСИХИЧЕСКОГО И СОЦИАЛЬНОГО БЛАГОПОЛУЧИЯ, А НЕ ТОЛЬКО ОТСУТСТВИЕ БОЛЕЗНЕЙ   ИЛИ   ФИЗИЧЕСКИХ   ДЕФЕКТОВ</a:t>
            </a:r>
            <a:endParaRPr b="0" lang="ru-RU" sz="2800" spc="-1" strike="noStrike">
              <a:latin typeface="Arial"/>
            </a:endParaRPr>
          </a:p>
          <a:p>
            <a:pPr marL="342720" indent="-339840" algn="r">
              <a:lnSpc>
                <a:spcPct val="140000"/>
              </a:lnSpc>
              <a:spcBef>
                <a:spcPts val="499"/>
              </a:spcBef>
            </a:pPr>
            <a:r>
              <a:rPr b="1" lang="ru-RU" sz="3200" spc="-1" strike="noStrike">
                <a:solidFill>
                  <a:srgbClr val="0070c0"/>
                </a:solidFill>
                <a:latin typeface="Arial"/>
                <a:ea typeface="Arial"/>
              </a:rPr>
              <a:t> </a:t>
            </a:r>
            <a:r>
              <a:rPr b="1" i="1" lang="ru-RU" sz="2000" spc="-1" strike="noStrike">
                <a:solidFill>
                  <a:srgbClr val="000000"/>
                </a:solidFill>
                <a:latin typeface="Arial"/>
                <a:ea typeface="Arial"/>
              </a:rPr>
              <a:t>ВОЗ, 1976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endParaRPr b="0" lang="ru-RU" sz="2000" spc="-1" strike="noStrike">
              <a:latin typeface="Arial"/>
            </a:endParaRPr>
          </a:p>
        </p:txBody>
      </p:sp>
    </p:spTree>
  </p:cSld>
  <p:timing>
    <p:tnLst>
      <p:par>
        <p:cTn id="3" dur="indefinite" restart="never" nodeType="tmRoot">
          <p:childTnLst>
            <p:seq>
              <p:cTn id="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CustomShape 1"/>
          <p:cNvSpPr/>
          <p:nvPr/>
        </p:nvSpPr>
        <p:spPr>
          <a:xfrm>
            <a:off x="1333440" y="610560"/>
            <a:ext cx="7880760" cy="424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marL="343080" indent="-342000">
              <a:lnSpc>
                <a:spcPct val="100000"/>
              </a:lnSpc>
              <a:buClr>
                <a:srgbClr val="002060"/>
              </a:buClr>
              <a:buFont typeface="Arial"/>
              <a:buChar char="•"/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В последние годы в России, как и во всем мире, растет онкологическая заболеваемость</a:t>
            </a:r>
            <a:endParaRPr b="0" lang="ru-RU" sz="24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1199"/>
              </a:spcBef>
              <a:buClr>
                <a:srgbClr val="002060"/>
              </a:buClr>
              <a:buFont typeface="Arial"/>
              <a:buChar char="•"/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Злокачественные новообразования (ЗНО) являются одной из основных причин смерти населения</a:t>
            </a:r>
            <a:endParaRPr b="0" lang="ru-RU" sz="24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1199"/>
              </a:spcBef>
              <a:buClr>
                <a:srgbClr val="002060"/>
              </a:buClr>
              <a:buFont typeface="Arial"/>
              <a:buChar char="•"/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В 2018 г. в нашей стране от ЗНО умерли 293 704 человек</a:t>
            </a:r>
            <a:endParaRPr b="0" lang="ru-RU" sz="24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1199"/>
              </a:spcBef>
              <a:buClr>
                <a:srgbClr val="002060"/>
              </a:buClr>
              <a:buFont typeface="Arial"/>
              <a:buChar char="•"/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Показатель запущенности (IV ст.) в 2018 г. составил 23,9%</a:t>
            </a:r>
            <a:endParaRPr b="0" lang="ru-RU" sz="24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1199"/>
              </a:spcBef>
              <a:buClr>
                <a:srgbClr val="002060"/>
              </a:buClr>
              <a:buFont typeface="Arial"/>
              <a:buChar char="•"/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Показатель одногодичной летальности 25,8%    </a:t>
            </a:r>
            <a:endParaRPr b="0" lang="ru-RU" sz="2400" spc="-1" strike="noStrike">
              <a:latin typeface="Arial"/>
            </a:endParaRPr>
          </a:p>
        </p:txBody>
      </p:sp>
    </p:spTree>
  </p:cSld>
  <p:timing>
    <p:tnLst>
      <p:par>
        <p:cTn id="5" dur="indefinite" restart="never" nodeType="tmRoot">
          <p:childTnLst>
            <p:seq>
              <p:cTn id="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CustomShape 1"/>
          <p:cNvSpPr/>
          <p:nvPr/>
        </p:nvSpPr>
        <p:spPr>
          <a:xfrm>
            <a:off x="2858760" y="2051280"/>
            <a:ext cx="7663680" cy="3137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432000" indent="-321120">
              <a:lnSpc>
                <a:spcPct val="150000"/>
              </a:lnSpc>
              <a:spcBef>
                <a:spcPts val="998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400" spc="-1" strike="noStrike">
                <a:solidFill>
                  <a:srgbClr val="403152"/>
                </a:solidFill>
                <a:latin typeface="Arial"/>
                <a:ea typeface="Arial"/>
              </a:rPr>
              <a:t>ВЫЖИВАЕМОСТЬ</a:t>
            </a:r>
            <a:endParaRPr b="0" lang="ru-RU" sz="2400" spc="-1" strike="noStrike">
              <a:latin typeface="Arial"/>
            </a:endParaRPr>
          </a:p>
          <a:p>
            <a:pPr marL="432000" indent="-321120">
              <a:lnSpc>
                <a:spcPct val="150000"/>
              </a:lnSpc>
              <a:spcBef>
                <a:spcPts val="998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400" spc="-1" strike="noStrike">
                <a:solidFill>
                  <a:srgbClr val="403152"/>
                </a:solidFill>
                <a:latin typeface="Arial"/>
                <a:ea typeface="Arial"/>
              </a:rPr>
              <a:t>КАЧЕСТВО ЖИЗНИ</a:t>
            </a:r>
            <a:endParaRPr b="0" lang="ru-RU" sz="2400" spc="-1" strike="noStrike">
              <a:latin typeface="Arial"/>
            </a:endParaRPr>
          </a:p>
          <a:p>
            <a:pPr marL="432000" indent="-321120">
              <a:lnSpc>
                <a:spcPct val="150000"/>
              </a:lnSpc>
              <a:spcBef>
                <a:spcPts val="998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400" spc="-1" strike="noStrike">
                <a:solidFill>
                  <a:srgbClr val="403152"/>
                </a:solidFill>
                <a:latin typeface="Arial"/>
                <a:ea typeface="Arial"/>
              </a:rPr>
              <a:t>ОПУХОЛЕВЫЙ ОТВЕТ</a:t>
            </a:r>
            <a:endParaRPr b="0" lang="ru-RU" sz="2400" spc="-1" strike="noStrike">
              <a:latin typeface="Arial"/>
            </a:endParaRPr>
          </a:p>
          <a:p>
            <a:pPr marL="432000" indent="-321120">
              <a:lnSpc>
                <a:spcPct val="150000"/>
              </a:lnSpc>
              <a:spcBef>
                <a:spcPts val="998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400" spc="-1" strike="noStrike">
                <a:solidFill>
                  <a:srgbClr val="403152"/>
                </a:solidFill>
                <a:latin typeface="Arial"/>
                <a:ea typeface="Arial"/>
              </a:rPr>
              <a:t>БЕЗРЕЦИДИВНАЯ ВЫЖИВАЕМОСТЬ 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04" name="CustomShape 2"/>
          <p:cNvSpPr/>
          <p:nvPr/>
        </p:nvSpPr>
        <p:spPr>
          <a:xfrm>
            <a:off x="1259640" y="275400"/>
            <a:ext cx="7523640" cy="1663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90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Arial"/>
              </a:rPr>
              <a:t>КРИТЕРИИ ОЦЕНКИ </a:t>
            </a:r>
            <a:br/>
            <a:r>
              <a:rPr b="1" lang="ru-RU" sz="2800" spc="-1" strike="noStrike">
                <a:solidFill>
                  <a:srgbClr val="c00000"/>
                </a:solidFill>
                <a:latin typeface="Arial"/>
                <a:ea typeface="Arial"/>
              </a:rPr>
              <a:t>ЭФФЕКТИВНОСТИ ЛЕЧЕНИЯ </a:t>
            </a:r>
            <a:br/>
            <a:r>
              <a:rPr b="1" lang="ru-RU" sz="2800" spc="-1" strike="noStrike">
                <a:solidFill>
                  <a:srgbClr val="c00000"/>
                </a:solidFill>
                <a:latin typeface="Arial"/>
                <a:ea typeface="Arial"/>
              </a:rPr>
              <a:t> ОНКОЛОГИЧЕСКИХ ПАЦИЕНТОВ</a:t>
            </a:r>
            <a:br/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7" dur="indefinite" restart="never" nodeType="tmRoot">
          <p:childTnLst>
            <p:seq>
              <p:cTn id="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CustomShape 1"/>
          <p:cNvSpPr/>
          <p:nvPr/>
        </p:nvSpPr>
        <p:spPr>
          <a:xfrm>
            <a:off x="197280" y="407160"/>
            <a:ext cx="9646560" cy="4678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180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DejaVu Sans"/>
              </a:rPr>
              <a:t>КАЧЕСТВО ЖИЗНИ 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80000"/>
              </a:lnSpc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ИНТЕГРАЛЬНАЯ ХАРАКТЕРИСТИКА ФИЗИЧЕСКОГО, ПСИХОЛОГИЧЕСКОГО, ЭМОЦИОНАЛЬНОГО  И  СОЦИАЛЬНОГО ФУНКЦИОНИРОВАНИЯ </a:t>
            </a:r>
            <a:r>
              <a:rPr b="1" lang="ru-RU" sz="2400" spc="-1" strike="noStrike" cap="all">
                <a:solidFill>
                  <a:srgbClr val="002060"/>
                </a:solidFill>
                <a:latin typeface="Arial"/>
                <a:ea typeface="DejaVu Sans"/>
              </a:rPr>
              <a:t>пациента,</a:t>
            </a: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 ОСНОВАННАЯ НА ЕГО СУБЪЕКТИВНОМ ВОСПРИЯТИИ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80000"/>
              </a:lnSpc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И ИЗМЕНЧИВАЯ ВО ВРЕМЕНИ</a:t>
            </a:r>
            <a:endParaRPr b="0" lang="ru-RU" sz="2400" spc="-1" strike="noStrike">
              <a:latin typeface="Arial"/>
            </a:endParaRPr>
          </a:p>
        </p:txBody>
      </p:sp>
    </p:spTree>
  </p:cSld>
  <p:timing>
    <p:tnLst>
      <p:par>
        <p:cTn id="9" dur="indefinite" restart="never" nodeType="tmRoot">
          <p:childTnLst>
            <p:seq>
              <p:cTn id="1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CustomShape 1"/>
          <p:cNvSpPr/>
          <p:nvPr/>
        </p:nvSpPr>
        <p:spPr>
          <a:xfrm>
            <a:off x="1375560" y="681120"/>
            <a:ext cx="7641000" cy="4683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75600" rIns="75600" tIns="37800" bIns="37800"/>
          <a:p>
            <a:pPr algn="just">
              <a:lnSpc>
                <a:spcPct val="130000"/>
              </a:lnSpc>
            </a:pPr>
            <a:r>
              <a:rPr b="1" lang="ru-RU" sz="2400" spc="-1" strike="noStrike">
                <a:solidFill>
                  <a:srgbClr val="800000"/>
                </a:solidFill>
                <a:latin typeface="Arial"/>
                <a:ea typeface="DejaVu Sans"/>
              </a:rPr>
              <a:t>Паллиативная медицинская помощь - </a:t>
            </a:r>
            <a:r>
              <a:rPr b="1" lang="ru-RU" sz="2400" spc="-1" strike="noStrike">
                <a:solidFill>
                  <a:srgbClr val="000066"/>
                </a:solidFill>
                <a:latin typeface="Arial"/>
                <a:ea typeface="DejaVu Sans"/>
              </a:rPr>
              <a:t>подход, который улучшает качество жизни пациентов (взрослых и детей) и их семей, столкнувшихся с трудностями опасного для жизни заболевания. Она предотвращает и облегчает страдания </a:t>
            </a:r>
            <a:r>
              <a:rPr b="1" lang="ru-RU" sz="2400" spc="-1" strike="noStrike">
                <a:solidFill>
                  <a:srgbClr val="800000"/>
                </a:solidFill>
                <a:latin typeface="Arial"/>
                <a:ea typeface="DejaVu Sans"/>
              </a:rPr>
              <a:t>путем ранней диагностики, правильной оценки и лечения боли, </a:t>
            </a:r>
            <a:r>
              <a:rPr b="1" lang="ru-RU" sz="2400" spc="-1" strike="noStrike">
                <a:solidFill>
                  <a:srgbClr val="000066"/>
                </a:solidFill>
                <a:latin typeface="Arial"/>
                <a:ea typeface="DejaVu Sans"/>
              </a:rPr>
              <a:t>и решения других физических, психосоциальных или духовных проблем            </a:t>
            </a:r>
            <a:endParaRPr b="0" lang="ru-RU" sz="2400" spc="-1" strike="noStrike">
              <a:latin typeface="Arial"/>
            </a:endParaRPr>
          </a:p>
          <a:p>
            <a:pPr algn="r">
              <a:lnSpc>
                <a:spcPct val="130000"/>
              </a:lnSpc>
            </a:pPr>
            <a:r>
              <a:rPr b="0" i="1" lang="ru-RU" sz="1600" spc="-1" strike="noStrike">
                <a:solidFill>
                  <a:srgbClr val="800000"/>
                </a:solidFill>
                <a:latin typeface="Arial"/>
                <a:ea typeface="DejaVu Sans"/>
              </a:rPr>
              <a:t>                                                                                 </a:t>
            </a:r>
            <a:r>
              <a:rPr b="1" i="1" lang="ru-RU" sz="1300" spc="-1" strike="noStrike">
                <a:solidFill>
                  <a:srgbClr val="800000"/>
                </a:solidFill>
                <a:latin typeface="Arial"/>
                <a:ea typeface="DejaVu Sans"/>
              </a:rPr>
              <a:t>World Health Organization, 2018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207" name="CustomShape 2"/>
          <p:cNvSpPr/>
          <p:nvPr/>
        </p:nvSpPr>
        <p:spPr>
          <a:xfrm>
            <a:off x="3623040" y="5425920"/>
            <a:ext cx="5620680" cy="1738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75600" rIns="75600" tIns="37800" bIns="0" anchor="ctr"/>
          <a:p>
            <a:pPr>
              <a:lnSpc>
                <a:spcPct val="100000"/>
              </a:lnSpc>
            </a:pP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"/>
              </a:rPr>
              <a:t>http://www.who.int/ru/news-room/fact-sheets/detail/palliative-care</a:t>
            </a:r>
            <a:r>
              <a:rPr b="0" lang="ru-RU" sz="900" spc="-1" strike="noStrike">
                <a:solidFill>
                  <a:srgbClr val="800000"/>
                </a:solidFill>
                <a:latin typeface="Arial"/>
                <a:ea typeface="DejaVu Sans"/>
              </a:rPr>
              <a:t> </a:t>
            </a:r>
            <a:r>
              <a:rPr b="0" i="1" lang="ru-RU" sz="900" spc="-1" strike="noStrike">
                <a:solidFill>
                  <a:srgbClr val="800000"/>
                </a:solidFill>
                <a:latin typeface="Arial"/>
                <a:ea typeface="DejaVu Sans"/>
              </a:rPr>
              <a:t>(дата обращения 30 сентября 2018 г.)</a:t>
            </a:r>
            <a:endParaRPr b="0" lang="ru-RU" sz="900" spc="-1" strike="noStrike">
              <a:latin typeface="Arial"/>
            </a:endParaRPr>
          </a:p>
        </p:txBody>
      </p:sp>
    </p:spTree>
  </p:cSld>
  <p:timing>
    <p:tnLst>
      <p:par>
        <p:cTn id="11" dur="indefinite" restart="never" nodeType="tmRoot">
          <p:childTnLst>
            <p:seq>
              <p:cTn id="1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CustomShape 1"/>
          <p:cNvSpPr/>
          <p:nvPr/>
        </p:nvSpPr>
        <p:spPr>
          <a:xfrm>
            <a:off x="-99000" y="281880"/>
            <a:ext cx="10078200" cy="961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90000"/>
              </a:lnSpc>
            </a:pPr>
            <a:r>
              <a:rPr b="1" lang="ru-RU" sz="2200" spc="-1" strike="noStrike">
                <a:solidFill>
                  <a:srgbClr val="993300"/>
                </a:solidFill>
                <a:latin typeface="Arial"/>
                <a:ea typeface="Arial"/>
              </a:rPr>
              <a:t>ВЫБОР ТАКТИКИ ЛЕЧЕНИЯ </a:t>
            </a:r>
            <a:endParaRPr b="0" lang="ru-RU" sz="2200" spc="-1" strike="noStrike">
              <a:latin typeface="Arial"/>
            </a:endParaRPr>
          </a:p>
          <a:p>
            <a:pPr algn="ctr">
              <a:lnSpc>
                <a:spcPct val="90000"/>
              </a:lnSpc>
            </a:pPr>
            <a:r>
              <a:rPr b="1" lang="ru-RU" sz="2200" spc="-1" strike="noStrike">
                <a:solidFill>
                  <a:srgbClr val="993300"/>
                </a:solidFill>
                <a:latin typeface="Arial"/>
                <a:ea typeface="Arial"/>
              </a:rPr>
              <a:t>ОНКОЛОГИЧЕСКИХ ПАЦИЕНТОВ </a:t>
            </a:r>
            <a:endParaRPr b="0" lang="ru-RU" sz="2200" spc="-1" strike="noStrike">
              <a:latin typeface="Arial"/>
            </a:endParaRPr>
          </a:p>
          <a:p>
            <a:pPr algn="ctr">
              <a:lnSpc>
                <a:spcPct val="90000"/>
              </a:lnSpc>
            </a:pPr>
            <a:r>
              <a:rPr b="1" lang="ru-RU" sz="2200" spc="-1" strike="noStrike">
                <a:solidFill>
                  <a:srgbClr val="993300"/>
                </a:solidFill>
                <a:latin typeface="Arial"/>
                <a:ea typeface="Arial"/>
              </a:rPr>
              <a:t>В ЗАВИСИМОСТИ ОТ ЦЕЛИ И УРОВНЯ РИСКА</a:t>
            </a:r>
            <a:endParaRPr b="0" lang="ru-RU" sz="2200" spc="-1" strike="noStrike">
              <a:latin typeface="Arial"/>
            </a:endParaRPr>
          </a:p>
        </p:txBody>
      </p:sp>
      <p:graphicFrame>
        <p:nvGraphicFramePr>
          <p:cNvPr id="209" name="Table 2"/>
          <p:cNvGraphicFramePr/>
          <p:nvPr/>
        </p:nvGraphicFramePr>
        <p:xfrm>
          <a:off x="1062000" y="1747800"/>
          <a:ext cx="7954560" cy="3059640"/>
        </p:xfrm>
        <a:graphic>
          <a:graphicData uri="http://schemas.openxmlformats.org/drawingml/2006/table">
            <a:tbl>
              <a:tblPr/>
              <a:tblGrid>
                <a:gridCol w="2511720"/>
                <a:gridCol w="1675080"/>
                <a:gridCol w="1662480"/>
                <a:gridCol w="2105640"/>
              </a:tblGrid>
              <a:tr h="47700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b="1" i="1" lang="ru-RU" sz="1000" spc="-1" strike="noStrike">
                          <a:solidFill>
                            <a:srgbClr val="080808"/>
                          </a:solidFill>
                          <a:latin typeface="Arial"/>
                          <a:ea typeface="Arial"/>
                        </a:rPr>
                        <a:t>Вид 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b="1" i="1" lang="ru-RU" sz="1000" spc="-1" strike="noStrike">
                          <a:solidFill>
                            <a:srgbClr val="080808"/>
                          </a:solidFill>
                          <a:latin typeface="Arial"/>
                          <a:ea typeface="Arial"/>
                        </a:rPr>
                        <a:t>лечения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368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1368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b="1" i="1" lang="ru-RU" sz="1000" spc="-1" strike="noStrike">
                          <a:solidFill>
                            <a:srgbClr val="080808"/>
                          </a:solidFill>
                          <a:latin typeface="Arial"/>
                          <a:ea typeface="DejaVu Sans"/>
                        </a:rPr>
                        <a:t>Цель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b="1" i="1" lang="ru-RU" sz="1000" spc="-1" strike="noStrike">
                          <a:solidFill>
                            <a:srgbClr val="080808"/>
                          </a:solidFill>
                          <a:latin typeface="Arial"/>
                          <a:ea typeface="DejaVu Sans"/>
                        </a:rPr>
                        <a:t>Уровень 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b="1" i="1" lang="ru-RU" sz="1000" spc="-1" strike="noStrike">
                          <a:solidFill>
                            <a:srgbClr val="080808"/>
                          </a:solidFill>
                          <a:latin typeface="Arial"/>
                          <a:ea typeface="DejaVu Sans"/>
                        </a:rPr>
                        <a:t>риска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1368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b="1" i="1" lang="ru-RU" sz="1000" spc="-1" strike="noStrike">
                          <a:solidFill>
                            <a:srgbClr val="080808"/>
                          </a:solidFill>
                          <a:latin typeface="Arial"/>
                          <a:ea typeface="DejaVu Sans"/>
                        </a:rPr>
                        <a:t>Поддержка 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b="1" i="1" lang="ru-RU" sz="1000" spc="-1" strike="noStrike">
                          <a:solidFill>
                            <a:srgbClr val="080808"/>
                          </a:solidFill>
                          <a:latin typeface="Arial"/>
                          <a:ea typeface="DejaVu Sans"/>
                        </a:rPr>
                        <a:t>физиологических функций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13680">
                      <a:solidFill>
                        <a:srgbClr val="000000"/>
                      </a:solidFill>
                    </a:lnR>
                    <a:lnT w="1368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83808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СПЕЦИАЛЬНОЕ</a:t>
                      </a:r>
                      <a:endParaRPr b="0" lang="ru-RU" sz="14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i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(в онкологической клинике)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1368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b="0" lang="ru-RU" sz="14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излечение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endParaRPr b="0" lang="ru-RU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DejaVu Sans"/>
                        </a:rPr>
                        <a:t>высокий</a:t>
                      </a: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endParaRPr b="0" lang="ru-RU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 </a:t>
                      </a: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да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1368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11124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ПАЛЛИАТИВНАЯ МЕДИЦИНСКАЯ</a:t>
                      </a:r>
                      <a:endParaRPr b="0" lang="ru-RU" sz="14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ПОМОЩЬ   </a:t>
                      </a:r>
                      <a:endParaRPr b="0" lang="ru-RU" sz="14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i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(дома или в стационаре)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1368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DejaVu Sans"/>
                        </a:rPr>
                        <a:t>улучшение качества жизни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endParaRPr b="0" lang="ru-RU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DejaVu Sans"/>
                        </a:rPr>
                        <a:t>низкий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DejaVu Sans"/>
                        </a:rPr>
                        <a:t>только для улучшения </a:t>
                      </a:r>
                      <a:endParaRPr b="0" lang="ru-RU" sz="14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DejaVu Sans"/>
                        </a:rPr>
                        <a:t>качества жизни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1368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6325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DejaVu Sans"/>
                        </a:rPr>
                        <a:t>ТЕРМИНАЛЬНЫЙ УХОД </a:t>
                      </a:r>
                      <a:r>
                        <a:rPr b="1" i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(дома или в хосписе)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1368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136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DejaVu Sans"/>
                        </a:rPr>
                        <a:t>улучшение качества жизни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136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DejaVu Sans"/>
                        </a:rPr>
                        <a:t> </a:t>
                      </a: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DejaVu Sans"/>
                        </a:rPr>
                        <a:t>нет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136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400" spc="-1" strike="noStrike">
                          <a:solidFill>
                            <a:srgbClr val="002060"/>
                          </a:solidFill>
                          <a:latin typeface="Arial"/>
                          <a:ea typeface="DejaVu Sans"/>
                        </a:rPr>
                        <a:t>нет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1368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136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timing>
    <p:tnLst>
      <p:par>
        <p:cTn id="13" dur="indefinite" restart="never" nodeType="tmRoot">
          <p:childTnLst>
            <p:seq>
              <p:cTn id="1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Рисунок 21" descr=""/>
          <p:cNvPicPr/>
          <p:nvPr/>
        </p:nvPicPr>
        <p:blipFill>
          <a:blip r:embed="rId1"/>
          <a:stretch/>
        </p:blipFill>
        <p:spPr>
          <a:xfrm>
            <a:off x="720" y="1080"/>
            <a:ext cx="10077840" cy="566712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5" dur="indefinite" restart="never" nodeType="tmRoot">
          <p:childTnLst>
            <p:seq>
              <p:cTn id="1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Picture 3" descr=""/>
          <p:cNvPicPr/>
          <p:nvPr/>
        </p:nvPicPr>
        <p:blipFill>
          <a:blip r:embed="rId1"/>
          <a:stretch/>
        </p:blipFill>
        <p:spPr>
          <a:xfrm>
            <a:off x="1245240" y="536760"/>
            <a:ext cx="7570800" cy="5130360"/>
          </a:xfrm>
          <a:prstGeom prst="rect">
            <a:avLst/>
          </a:prstGeom>
          <a:ln>
            <a:noFill/>
          </a:ln>
        </p:spPr>
      </p:pic>
      <p:pic>
        <p:nvPicPr>
          <p:cNvPr id="212" name="Picture 2" descr=""/>
          <p:cNvPicPr/>
          <p:nvPr/>
        </p:nvPicPr>
        <p:blipFill>
          <a:blip r:embed="rId2"/>
          <a:stretch/>
        </p:blipFill>
        <p:spPr>
          <a:xfrm>
            <a:off x="4157280" y="0"/>
            <a:ext cx="4595760" cy="270612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7" dur="indefinite" restart="never" nodeType="tmRoot">
          <p:childTnLst>
            <p:seq>
              <p:cTn id="1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CustomShape 1"/>
          <p:cNvSpPr/>
          <p:nvPr/>
        </p:nvSpPr>
        <p:spPr>
          <a:xfrm>
            <a:off x="1591560" y="471600"/>
            <a:ext cx="7260840" cy="1120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90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Arial"/>
              </a:rPr>
              <a:t>ХАРАКТЕРНЫЕ ПРИЗНАКИ </a:t>
            </a:r>
            <a:br/>
            <a:r>
              <a:rPr b="1" lang="ru-RU" sz="2800" spc="-1" strike="noStrike">
                <a:solidFill>
                  <a:srgbClr val="c00000"/>
                </a:solidFill>
                <a:latin typeface="Arial"/>
                <a:ea typeface="Arial"/>
              </a:rPr>
              <a:t>КАЧЕСТВА ЖИЗНИ</a:t>
            </a:r>
            <a:br/>
            <a:endParaRPr b="0" lang="ru-RU" sz="2800" spc="-1" strike="noStrike">
              <a:latin typeface="Arial"/>
            </a:endParaRPr>
          </a:p>
        </p:txBody>
      </p:sp>
      <p:sp>
        <p:nvSpPr>
          <p:cNvPr id="214" name="CustomShape 2"/>
          <p:cNvSpPr/>
          <p:nvPr/>
        </p:nvSpPr>
        <p:spPr>
          <a:xfrm>
            <a:off x="3093840" y="2065680"/>
            <a:ext cx="6688800" cy="3996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228600" indent="-225720">
              <a:lnSpc>
                <a:spcPct val="90000"/>
              </a:lnSpc>
              <a:spcBef>
                <a:spcPts val="998"/>
              </a:spcBef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Arial"/>
              </a:rPr>
              <a:t>- МНОГОМЕРНОСТЬ</a:t>
            </a:r>
            <a:endParaRPr b="0" lang="ru-RU" sz="2400" spc="-1" strike="noStrike">
              <a:latin typeface="Arial"/>
            </a:endParaRPr>
          </a:p>
          <a:p>
            <a:pPr marL="228600" indent="-225720">
              <a:lnSpc>
                <a:spcPct val="90000"/>
              </a:lnSpc>
              <a:spcBef>
                <a:spcPts val="998"/>
              </a:spcBef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Arial"/>
              </a:rPr>
              <a:t> </a:t>
            </a:r>
            <a:endParaRPr b="0" lang="ru-RU" sz="2400" spc="-1" strike="noStrike">
              <a:latin typeface="Arial"/>
            </a:endParaRPr>
          </a:p>
          <a:p>
            <a:pPr marL="228600" indent="-225720">
              <a:lnSpc>
                <a:spcPct val="90000"/>
              </a:lnSpc>
              <a:spcBef>
                <a:spcPts val="998"/>
              </a:spcBef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Arial"/>
              </a:rPr>
              <a:t>- ИЗМЕНЧИВОСТЬ ВО ВРЕМЕНИ</a:t>
            </a:r>
            <a:endParaRPr b="0" lang="ru-RU" sz="2400" spc="-1" strike="noStrike">
              <a:latin typeface="Arial"/>
            </a:endParaRPr>
          </a:p>
          <a:p>
            <a:pPr marL="228600" indent="-225720">
              <a:lnSpc>
                <a:spcPct val="90000"/>
              </a:lnSpc>
              <a:spcBef>
                <a:spcPts val="998"/>
              </a:spcBef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Arial"/>
              </a:rPr>
              <a:t> </a:t>
            </a:r>
            <a:endParaRPr b="0" lang="ru-RU" sz="2400" spc="-1" strike="noStrike">
              <a:latin typeface="Arial"/>
            </a:endParaRPr>
          </a:p>
          <a:p>
            <a:pPr marL="228600" indent="-225720">
              <a:lnSpc>
                <a:spcPct val="90000"/>
              </a:lnSpc>
              <a:spcBef>
                <a:spcPts val="998"/>
              </a:spcBef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Arial"/>
              </a:rPr>
              <a:t>- УЧАСТИЕ ПАЦИЕНТА В ОЦЕНКЕ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endParaRPr b="0" lang="ru-RU" sz="2400" spc="-1" strike="noStrike">
              <a:latin typeface="Arial"/>
            </a:endParaRPr>
          </a:p>
        </p:txBody>
      </p:sp>
    </p:spTree>
  </p:cSld>
  <p:timing>
    <p:tnLst>
      <p:par>
        <p:cTn id="19" dur="indefinite" restart="never" nodeType="tmRoot">
          <p:childTnLst>
            <p:seq>
              <p:cTn id="2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CustomShape 1"/>
          <p:cNvSpPr/>
          <p:nvPr/>
        </p:nvSpPr>
        <p:spPr>
          <a:xfrm>
            <a:off x="0" y="347760"/>
            <a:ext cx="9932760" cy="581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marL="228600" indent="-223920" algn="ctr">
              <a:lnSpc>
                <a:spcPct val="90000"/>
              </a:lnSpc>
              <a:spcBef>
                <a:spcPts val="1001"/>
              </a:spcBef>
            </a:pPr>
            <a:r>
              <a:rPr b="1" lang="ru-RU" sz="3600" spc="-1" strike="noStrike">
                <a:solidFill>
                  <a:srgbClr val="c00000"/>
                </a:solidFill>
                <a:latin typeface="Arial"/>
                <a:ea typeface="DejaVu Sans"/>
              </a:rPr>
              <a:t>Опросники качества жизни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216" name="CustomShape 2"/>
          <p:cNvSpPr/>
          <p:nvPr/>
        </p:nvSpPr>
        <p:spPr>
          <a:xfrm>
            <a:off x="324360" y="1508760"/>
            <a:ext cx="9270720" cy="3592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7" name="CustomShape 3"/>
          <p:cNvSpPr/>
          <p:nvPr/>
        </p:nvSpPr>
        <p:spPr>
          <a:xfrm>
            <a:off x="1569600" y="1797480"/>
            <a:ext cx="8408520" cy="30153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- Оценка физической активности по пятибалльной 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  </a:t>
            </a: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шкале (ECOG)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199"/>
              </a:spcBef>
            </a:pP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Карновского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199"/>
              </a:spcBef>
            </a:pP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- Эдмонтонская шкала оценки симптомов 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199"/>
              </a:spcBef>
            </a:pP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- Индекс Бартела (индекс активности в повседневной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  </a:t>
            </a: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жизни)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199"/>
              </a:spcBef>
            </a:pP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- Краткий опросник ВОЗ для оценки качества жизни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   </a:t>
            </a:r>
            <a:r>
              <a:rPr b="1" lang="ru-RU" sz="2200" spc="-1" strike="noStrike">
                <a:solidFill>
                  <a:srgbClr val="002060"/>
                </a:solidFill>
                <a:latin typeface="Arial"/>
                <a:ea typeface="DejaVu Sans"/>
              </a:rPr>
              <a:t>(WHOQOL –BREF)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200" spc="-1" strike="noStrike">
              <a:latin typeface="Arial"/>
            </a:endParaRPr>
          </a:p>
        </p:txBody>
      </p:sp>
    </p:spTree>
  </p:cSld>
  <p:timing>
    <p:tnLst>
      <p:par>
        <p:cTn id="21" dur="indefinite" restart="never" nodeType="tmRoot">
          <p:childTnLst>
            <p:seq>
              <p:cTn id="2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CustomShape 1"/>
          <p:cNvSpPr/>
          <p:nvPr/>
        </p:nvSpPr>
        <p:spPr>
          <a:xfrm>
            <a:off x="324360" y="1508760"/>
            <a:ext cx="9270720" cy="3592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9" name="CustomShape 2"/>
          <p:cNvSpPr/>
          <p:nvPr/>
        </p:nvSpPr>
        <p:spPr>
          <a:xfrm>
            <a:off x="1061640" y="1249560"/>
            <a:ext cx="8682840" cy="41112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SF-36 состоит из 36 вопросов, сгруппированных в восемь шкал: физическое функционирование, ролевая деятельность, телесная боль, общее здоровье, жизнеспособность, социальное функционирование, эмоциональное состояние и психическое здоровье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Показатели каждой шкалы составлены таким образом, что чем выше значение показателя (от 0 до 100), тем лучше оценка по избранной шкале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Из них формируют два параметра: психологический и физический компоненты здоровья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220" name="CustomShape 3"/>
          <p:cNvSpPr/>
          <p:nvPr/>
        </p:nvSpPr>
        <p:spPr>
          <a:xfrm>
            <a:off x="0" y="347760"/>
            <a:ext cx="9932760" cy="581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marL="228600" indent="-223920" algn="ctr">
              <a:lnSpc>
                <a:spcPct val="90000"/>
              </a:lnSpc>
              <a:spcBef>
                <a:spcPts val="1001"/>
              </a:spcBef>
            </a:pPr>
            <a:r>
              <a:rPr b="1" lang="ru-RU" sz="3600" spc="-1" strike="noStrike">
                <a:solidFill>
                  <a:srgbClr val="c00000"/>
                </a:solidFill>
                <a:latin typeface="Arial"/>
                <a:ea typeface="DejaVu Sans"/>
              </a:rPr>
              <a:t>Опросники качества жизни</a:t>
            </a:r>
            <a:endParaRPr b="0" lang="ru-RU" sz="3600" spc="-1" strike="noStrike">
              <a:latin typeface="Arial"/>
            </a:endParaRPr>
          </a:p>
        </p:txBody>
      </p:sp>
    </p:spTree>
  </p:cSld>
  <p:timing>
    <p:tnLst>
      <p:par>
        <p:cTn id="23" dur="indefinite" restart="never" nodeType="tmRoot">
          <p:childTnLst>
            <p:seq>
              <p:cTn id="2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CustomShape 1"/>
          <p:cNvSpPr/>
          <p:nvPr/>
        </p:nvSpPr>
        <p:spPr>
          <a:xfrm>
            <a:off x="324360" y="1508760"/>
            <a:ext cx="9270720" cy="3592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22" name="CustomShape 2"/>
          <p:cNvSpPr/>
          <p:nvPr/>
        </p:nvSpPr>
        <p:spPr>
          <a:xfrm>
            <a:off x="1226880" y="819000"/>
            <a:ext cx="8851320" cy="48488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1. Физический компонент здоровья (Physical health — PH) </a:t>
            </a: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Составляющие шкалы: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- физическое функционирование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- ролевое функционирование, обусловленное физическим 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  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  состоянием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- интенсивность боли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- общее состояние здоровья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2. Психологический компонент здоровья (Mental Health — MH) </a:t>
            </a: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Составляющие шкалы: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- психическое здоровье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- ролевое функционирование, обусловленное эмоциональным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                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состоянием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- социальное функционирование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- жизненная активность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223" name="CustomShape 3"/>
          <p:cNvSpPr/>
          <p:nvPr/>
        </p:nvSpPr>
        <p:spPr>
          <a:xfrm>
            <a:off x="0" y="347760"/>
            <a:ext cx="9932760" cy="581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marL="228600" indent="-223920" algn="ctr">
              <a:lnSpc>
                <a:spcPct val="90000"/>
              </a:lnSpc>
              <a:spcBef>
                <a:spcPts val="1001"/>
              </a:spcBef>
            </a:pPr>
            <a:r>
              <a:rPr b="1" lang="ru-RU" sz="3600" spc="-1" strike="noStrike">
                <a:solidFill>
                  <a:srgbClr val="c00000"/>
                </a:solidFill>
                <a:latin typeface="Arial"/>
                <a:ea typeface="DejaVu Sans"/>
              </a:rPr>
              <a:t>Опросники качества жизни</a:t>
            </a:r>
            <a:endParaRPr b="0" lang="ru-RU" sz="3600" spc="-1" strike="noStrike">
              <a:latin typeface="Arial"/>
            </a:endParaRPr>
          </a:p>
        </p:txBody>
      </p:sp>
    </p:spTree>
  </p:cSld>
  <p:timing>
    <p:tnLst>
      <p:par>
        <p:cTn id="25" dur="indefinite" restart="never" nodeType="tmRoot">
          <p:childTnLst>
            <p:seq>
              <p:cTn id="2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CustomShape 1"/>
          <p:cNvSpPr/>
          <p:nvPr/>
        </p:nvSpPr>
        <p:spPr>
          <a:xfrm>
            <a:off x="55440" y="287640"/>
            <a:ext cx="9932760" cy="555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marL="228600" indent="-223920" algn="ctr">
              <a:lnSpc>
                <a:spcPct val="90000"/>
              </a:lnSpc>
              <a:spcBef>
                <a:spcPts val="1001"/>
              </a:spcBef>
            </a:pPr>
            <a:r>
              <a:rPr b="1" lang="ru-RU" sz="3600" spc="-1" strike="noStrike">
                <a:solidFill>
                  <a:srgbClr val="c00000"/>
                </a:solidFill>
                <a:latin typeface="Arial"/>
                <a:ea typeface="DejaVu Sans"/>
              </a:rPr>
              <a:t>Оценка  симптомов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225" name="CustomShape 2"/>
          <p:cNvSpPr/>
          <p:nvPr/>
        </p:nvSpPr>
        <p:spPr>
          <a:xfrm>
            <a:off x="324360" y="1508760"/>
            <a:ext cx="9270720" cy="3592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26" name="CustomShape 3"/>
          <p:cNvSpPr/>
          <p:nvPr/>
        </p:nvSpPr>
        <p:spPr>
          <a:xfrm>
            <a:off x="1356480" y="1170000"/>
            <a:ext cx="8547840" cy="3839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Лидский опросник для оценки сна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оценки одышки MRC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Борга для оценки тяжести одышки 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(Borg)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Балльная шкала оценки кашля </a:t>
            </a: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(Cough symptom score…)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Классификация тошноты и рвоты </a:t>
            </a:r>
            <a:r>
              <a:rPr b="1" i="1" lang="ru-RU" sz="1800" spc="-1" strike="noStrike">
                <a:solidFill>
                  <a:srgbClr val="002060"/>
                </a:solidFill>
                <a:latin typeface="Arial"/>
                <a:ea typeface="DejaVu Sans"/>
              </a:rPr>
              <a:t>(National Cancer Institute, USA)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Бристольская шкала оценки каловых масс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Рентгенологический «индекс запора» 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Гамельтона (оценка степени депрессии)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Глазго (определение уровня сознания)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депрессии Бека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Оценка стадии развития пролежней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RASS (шкала возбуждения-седации Ричмонда)</a:t>
            </a:r>
            <a:endParaRPr b="0" lang="ru-RU" sz="2000" spc="-1" strike="noStrike">
              <a:latin typeface="Arial"/>
            </a:endParaRPr>
          </a:p>
        </p:txBody>
      </p:sp>
    </p:spTree>
  </p:cSld>
  <p:timing>
    <p:tnLst>
      <p:par>
        <p:cTn id="27" dur="indefinite" restart="never" nodeType="tmRoot">
          <p:childTnLst>
            <p:seq>
              <p:cTn id="2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CustomShape 1"/>
          <p:cNvSpPr/>
          <p:nvPr/>
        </p:nvSpPr>
        <p:spPr>
          <a:xfrm>
            <a:off x="7118280" y="5255280"/>
            <a:ext cx="2264760" cy="2988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28" name="CustomShape 2"/>
          <p:cNvSpPr/>
          <p:nvPr/>
        </p:nvSpPr>
        <p:spPr>
          <a:xfrm>
            <a:off x="1663200" y="939960"/>
            <a:ext cx="8647200" cy="4614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Уменьшение симптоматики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800000"/>
                </a:solidFill>
                <a:latin typeface="Arial"/>
                <a:ea typeface="Arial"/>
              </a:rPr>
              <a:t>Улучшение качества жизни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800000"/>
                </a:solidFill>
                <a:latin typeface="Arial"/>
                <a:ea typeface="Arial"/>
              </a:rPr>
              <a:t>Большее удовлетворение от лечения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Уменьшение зависимости пациента от ухаживающего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Более раннее начало паллиативной помощи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800000"/>
                </a:solidFill>
                <a:latin typeface="Arial"/>
                <a:ea typeface="Arial"/>
              </a:rPr>
              <a:t>Менее агрессивное лечение в конце жизни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Отсутствие вреда для пациентов и осуществляющих уход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800000"/>
                </a:solidFill>
                <a:latin typeface="Arial"/>
                <a:ea typeface="Arial"/>
              </a:rPr>
              <a:t>Снижение стоимости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endParaRPr b="0" lang="ru-RU" sz="2200" spc="-1" strike="noStrike">
              <a:latin typeface="Arial"/>
            </a:endParaRPr>
          </a:p>
        </p:txBody>
      </p:sp>
      <p:sp>
        <p:nvSpPr>
          <p:cNvPr id="229" name="CustomShape 3"/>
          <p:cNvSpPr/>
          <p:nvPr/>
        </p:nvSpPr>
        <p:spPr>
          <a:xfrm>
            <a:off x="1475280" y="5310720"/>
            <a:ext cx="9500760" cy="243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00000"/>
              </a:lnSpc>
            </a:pPr>
            <a:r>
              <a:rPr b="0" lang="ru-RU" sz="1200" spc="-1" strike="noStrike">
                <a:solidFill>
                  <a:srgbClr val="262626"/>
                </a:solidFill>
                <a:latin typeface="Arial"/>
                <a:ea typeface="DejaVu Sans"/>
              </a:rPr>
              <a:t>* Smith et al. ASCO Provisional Clinical Opinion: The integration of Palliative Care into Standard Oncology Care,” JCO, 2012.</a:t>
            </a:r>
            <a:endParaRPr b="0" lang="ru-RU" sz="1200" spc="-1" strike="noStrike">
              <a:latin typeface="Arial"/>
            </a:endParaRPr>
          </a:p>
        </p:txBody>
      </p:sp>
      <p:sp>
        <p:nvSpPr>
          <p:cNvPr id="230" name="CustomShape 4"/>
          <p:cNvSpPr/>
          <p:nvPr/>
        </p:nvSpPr>
        <p:spPr>
          <a:xfrm>
            <a:off x="763560" y="127440"/>
            <a:ext cx="8427600" cy="456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0070c0"/>
                </a:solidFill>
                <a:latin typeface="Arial"/>
                <a:ea typeface="Arial"/>
              </a:rPr>
              <a:t>ASCO: Взгляд на паллиативную помощь</a:t>
            </a:r>
            <a:r>
              <a:rPr b="0" lang="ru-RU" sz="2800" spc="-1" strike="noStrike" baseline="30000">
                <a:solidFill>
                  <a:srgbClr val="080808"/>
                </a:solidFill>
                <a:latin typeface="Arial"/>
                <a:ea typeface="Arial"/>
              </a:rPr>
              <a:t>*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231" name="Line 5"/>
          <p:cNvSpPr/>
          <p:nvPr/>
        </p:nvSpPr>
        <p:spPr>
          <a:xfrm>
            <a:off x="2578680" y="612720"/>
            <a:ext cx="6827040" cy="360"/>
          </a:xfrm>
          <a:prstGeom prst="line">
            <a:avLst/>
          </a:prstGeom>
          <a:ln w="57240">
            <a:solidFill>
              <a:srgbClr val="bc3004"/>
            </a:solidFill>
            <a:miter/>
          </a:ln>
        </p:spPr>
        <p:style>
          <a:lnRef idx="0"/>
          <a:fillRef idx="0"/>
          <a:effectRef idx="0"/>
          <a:fontRef idx="minor"/>
        </p:style>
      </p:sp>
    </p:spTree>
  </p:cSld>
  <p:timing>
    <p:tnLst>
      <p:par>
        <p:cTn id="29" dur="indefinite" restart="never" nodeType="tmRoot">
          <p:childTnLst>
            <p:seq>
              <p:cTn id="3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CustomShape 1"/>
          <p:cNvSpPr/>
          <p:nvPr/>
        </p:nvSpPr>
        <p:spPr>
          <a:xfrm>
            <a:off x="1600200" y="889200"/>
            <a:ext cx="7032240" cy="3138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130000"/>
              </a:lnSpc>
            </a:pPr>
            <a:r>
              <a:rPr b="1" lang="ru-RU" sz="2400" spc="-1" strike="noStrike">
                <a:solidFill>
                  <a:srgbClr val="000066"/>
                </a:solidFill>
                <a:latin typeface="Arial"/>
                <a:ea typeface="DejaVu Sans"/>
              </a:rPr>
              <a:t>Важной проблемой паллиативной онкологии в настоящее время является поиск лекарственных средств, которые могли бы оказывать не только определенное контролирующее влияние на саму опухоль, но и улучшать качество жизни пациентов, уменьшая одновременно проявления различных симптомов болезни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30000"/>
              </a:lnSpc>
            </a:pPr>
            <a:endParaRPr b="0" lang="ru-RU" sz="2400" spc="-1" strike="noStrike">
              <a:latin typeface="Arial"/>
            </a:endParaRPr>
          </a:p>
        </p:txBody>
      </p:sp>
    </p:spTree>
  </p:cSld>
  <p:timing>
    <p:tnLst>
      <p:par>
        <p:cTn id="31" dur="indefinite" restart="never" nodeType="tmRoot">
          <p:childTnLst>
            <p:seq>
              <p:cTn id="3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CustomShape 1"/>
          <p:cNvSpPr/>
          <p:nvPr/>
        </p:nvSpPr>
        <p:spPr>
          <a:xfrm flipH="1">
            <a:off x="-995040" y="5454720"/>
            <a:ext cx="75600" cy="561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34" name="CustomShape 2"/>
          <p:cNvSpPr/>
          <p:nvPr/>
        </p:nvSpPr>
        <p:spPr>
          <a:xfrm>
            <a:off x="2535840" y="1342440"/>
            <a:ext cx="7805880" cy="3309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marL="342720" indent="-33984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НИИ онкологии им. проф. Н.Н. Петрова</a:t>
            </a:r>
            <a:endParaRPr b="0" lang="ru-RU" sz="2000" spc="-1" strike="noStrike">
              <a:latin typeface="Arial"/>
            </a:endParaRPr>
          </a:p>
          <a:p>
            <a:pPr marL="342720" indent="-33984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МНИОИ им. П.А. Герцена </a:t>
            </a:r>
            <a:endParaRPr b="0" lang="ru-RU" sz="2000" spc="-1" strike="noStrike">
              <a:latin typeface="Arial"/>
            </a:endParaRPr>
          </a:p>
          <a:p>
            <a:pPr marL="342720" indent="-33984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НИИ онкологии  Вильнюс</a:t>
            </a:r>
            <a:endParaRPr b="0" lang="ru-RU" sz="2000" spc="-1" strike="noStrike">
              <a:latin typeface="Arial"/>
            </a:endParaRPr>
          </a:p>
          <a:p>
            <a:pPr marL="342720" indent="-33984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Ростовский НИИ онкологии </a:t>
            </a:r>
            <a:endParaRPr b="0" lang="ru-RU" sz="2000" spc="-1" strike="noStrike">
              <a:latin typeface="Arial"/>
            </a:endParaRPr>
          </a:p>
          <a:p>
            <a:pPr marL="342720" indent="-33984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Институт проблем онкологии, г.Киев</a:t>
            </a:r>
            <a:endParaRPr b="0" lang="ru-RU" sz="2000" spc="-1" strike="noStrike">
              <a:latin typeface="Arial"/>
            </a:endParaRPr>
          </a:p>
          <a:p>
            <a:pPr marL="342720" indent="-33984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НИИ экспериментальной медицины</a:t>
            </a:r>
            <a:endParaRPr b="0" lang="ru-RU" sz="2000" spc="-1" strike="noStrike">
              <a:latin typeface="Arial"/>
            </a:endParaRPr>
          </a:p>
          <a:p>
            <a:pPr marL="342720" indent="-33984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Ленинградский ГИДУВ</a:t>
            </a:r>
            <a:endParaRPr b="0" lang="ru-RU" sz="2000" spc="-1" strike="noStrike">
              <a:latin typeface="Arial"/>
            </a:endParaRPr>
          </a:p>
          <a:p>
            <a:pPr marL="342720" indent="-33984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НИИ нейрохирургии</a:t>
            </a:r>
            <a:endParaRPr b="0" lang="ru-RU" sz="2000" spc="-1" strike="noStrike">
              <a:latin typeface="Arial"/>
            </a:endParaRPr>
          </a:p>
          <a:p>
            <a:pPr marL="342720" indent="-33984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Мариинская больница, г.СПб</a:t>
            </a:r>
            <a:endParaRPr b="0" lang="ru-RU" sz="2000" spc="-1" strike="noStrike">
              <a:latin typeface="Arial"/>
            </a:endParaRPr>
          </a:p>
          <a:p>
            <a:pPr marL="342720" indent="-33984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НИИ онкологии, г. Ростов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235" name="CustomShape 3"/>
          <p:cNvSpPr/>
          <p:nvPr/>
        </p:nvSpPr>
        <p:spPr>
          <a:xfrm>
            <a:off x="1159200" y="533880"/>
            <a:ext cx="7500240" cy="732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ГИДРАЗИНА СУЛЬФАТ 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33" dur="indefinite" restart="never" nodeType="tmRoot">
          <p:childTnLst>
            <p:seq>
              <p:cTn id="3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6" name="Group 1"/>
          <p:cNvGrpSpPr/>
          <p:nvPr/>
        </p:nvGrpSpPr>
        <p:grpSpPr>
          <a:xfrm>
            <a:off x="0" y="0"/>
            <a:ext cx="10077120" cy="5667120"/>
            <a:chOff x="0" y="0"/>
            <a:chExt cx="10077120" cy="5667120"/>
          </a:xfrm>
        </p:grpSpPr>
        <p:sp>
          <p:nvSpPr>
            <p:cNvPr id="237" name="CustomShape 2"/>
            <p:cNvSpPr/>
            <p:nvPr/>
          </p:nvSpPr>
          <p:spPr>
            <a:xfrm>
              <a:off x="0" y="0"/>
              <a:ext cx="10077120" cy="566712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38" name="CustomShape 3"/>
            <p:cNvSpPr/>
            <p:nvPr/>
          </p:nvSpPr>
          <p:spPr>
            <a:xfrm>
              <a:off x="435600" y="2954520"/>
              <a:ext cx="9284400" cy="22856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46800" bIns="46800"/>
            <a:p>
              <a:pPr algn="just">
                <a:lnSpc>
                  <a:spcPct val="90000"/>
                </a:lnSpc>
              </a:pPr>
              <a:r>
                <a:rPr b="1" lang="ru-RU" sz="2000" spc="-1" strike="noStrike">
                  <a:solidFill>
                    <a:srgbClr val="ffffff"/>
                  </a:solidFill>
                  <a:latin typeface="Times New Roman"/>
                  <a:ea typeface="Times New Roman"/>
                </a:rPr>
                <a:t>     </a:t>
              </a:r>
              <a:r>
                <a:rPr b="1" lang="ru-RU" sz="2000" spc="-1" strike="noStrike">
                  <a:solidFill>
                    <a:srgbClr val="ffffff"/>
                  </a:solidFill>
                  <a:latin typeface="Times New Roman"/>
                  <a:ea typeface="Times New Roman"/>
                </a:rPr>
                <a:t>Степень выраженности патологических симптомов при применении Сегедрина снизилась в среднем на 38,4%, и его эффективность подтверждена в 85% наблюдений. Кроме того, у 77,4% больных через 2–3 недели от начала приема Сегидрина зафиксировано снижение интоксикации, улучшение аппетита, повышение физической активности, нормализация сна. </a:t>
              </a:r>
              <a:endParaRPr b="0" lang="ru-RU" sz="2000" spc="-1" strike="noStrike">
                <a:latin typeface="Arial"/>
              </a:endParaRPr>
            </a:p>
            <a:p>
              <a:pPr algn="just">
                <a:lnSpc>
                  <a:spcPct val="90000"/>
                </a:lnSpc>
              </a:pPr>
              <a:r>
                <a:rPr b="1" lang="ru-RU" sz="2000" spc="-1" strike="noStrike">
                  <a:solidFill>
                    <a:srgbClr val="ffffff"/>
                  </a:solidFill>
                  <a:latin typeface="Times New Roman"/>
                  <a:ea typeface="Times New Roman"/>
                </a:rPr>
                <a:t>     </a:t>
              </a:r>
              <a:r>
                <a:rPr b="1" lang="ru-RU" sz="2000" spc="-1" strike="noStrike">
                  <a:solidFill>
                    <a:srgbClr val="ffffff"/>
                  </a:solidFill>
                  <a:latin typeface="Times New Roman"/>
                  <a:ea typeface="Times New Roman"/>
                </a:rPr>
                <a:t>Таким образом, целесообразность применения Гидразина сульфата (Сегидрина) в комплексе паллиативной медицинской помощи онкологическим больным с целью повышения качества жизни не вызывает сомнения.</a:t>
              </a:r>
              <a:r>
                <a:rPr b="0" lang="ru-RU" sz="2000" spc="-1" strike="noStrike">
                  <a:solidFill>
                    <a:srgbClr val="ffffff"/>
                  </a:solidFill>
                  <a:latin typeface="Times New Roman"/>
                  <a:ea typeface="Times New Roman"/>
                </a:rPr>
                <a:t> </a:t>
              </a:r>
              <a:endParaRPr b="0" lang="ru-RU" sz="2000" spc="-1" strike="noStrike">
                <a:latin typeface="Arial"/>
              </a:endParaRPr>
            </a:p>
          </p:txBody>
        </p:sp>
        <p:pic>
          <p:nvPicPr>
            <p:cNvPr id="239" name="Picture 4" descr=""/>
            <p:cNvPicPr/>
            <p:nvPr/>
          </p:nvPicPr>
          <p:blipFill>
            <a:blip r:embed="rId1">
              <a:lum contrast="18000"/>
            </a:blip>
            <a:srcRect l="1967" t="6347" r="2447" b="0"/>
            <a:stretch/>
          </p:blipFill>
          <p:spPr>
            <a:xfrm>
              <a:off x="126360" y="173160"/>
              <a:ext cx="9602280" cy="2695680"/>
            </a:xfrm>
            <a:prstGeom prst="rect">
              <a:avLst/>
            </a:prstGeom>
            <a:ln>
              <a:noFill/>
            </a:ln>
          </p:spPr>
        </p:pic>
      </p:grpSp>
      <p:grpSp>
        <p:nvGrpSpPr>
          <p:cNvPr id="240" name="Group 4"/>
          <p:cNvGrpSpPr/>
          <p:nvPr/>
        </p:nvGrpSpPr>
        <p:grpSpPr>
          <a:xfrm>
            <a:off x="297360" y="0"/>
            <a:ext cx="9431640" cy="5667120"/>
            <a:chOff x="297360" y="0"/>
            <a:chExt cx="9431640" cy="5667120"/>
          </a:xfrm>
        </p:grpSpPr>
        <p:sp>
          <p:nvSpPr>
            <p:cNvPr id="241" name="CustomShape 5"/>
            <p:cNvSpPr/>
            <p:nvPr/>
          </p:nvSpPr>
          <p:spPr>
            <a:xfrm>
              <a:off x="297360" y="0"/>
              <a:ext cx="9431640" cy="566712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42" name="CustomShape 6"/>
            <p:cNvSpPr/>
            <p:nvPr/>
          </p:nvSpPr>
          <p:spPr>
            <a:xfrm>
              <a:off x="704880" y="2794320"/>
              <a:ext cx="8763480" cy="161568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46800" bIns="46800"/>
            <a:p>
              <a:pPr algn="just">
                <a:lnSpc>
                  <a:spcPct val="100000"/>
                </a:lnSpc>
              </a:pPr>
              <a:r>
                <a:rPr b="1" lang="ru-RU" sz="2000" spc="-1" strike="noStrike">
                  <a:solidFill>
                    <a:srgbClr val="000000"/>
                  </a:solidFill>
                  <a:latin typeface="Times New Roman"/>
                  <a:ea typeface="DejaVu Sans"/>
                </a:rPr>
                <a:t>     </a:t>
              </a:r>
              <a:r>
                <a:rPr b="1" lang="ru-RU" sz="2000" spc="-1" strike="noStrike">
                  <a:solidFill>
                    <a:srgbClr val="000000"/>
                  </a:solidFill>
                  <a:latin typeface="Times New Roman"/>
                  <a:ea typeface="DejaVu Sans"/>
                </a:rPr>
                <a:t>Как показали результаты проведенного исследования, отмечается </a:t>
              </a:r>
              <a:r>
                <a:rPr b="1" lang="ru-RU" sz="2000" spc="-1" strike="noStrike">
                  <a:solidFill>
                    <a:srgbClr val="a80018"/>
                  </a:solidFill>
                  <a:latin typeface="Times New Roman"/>
                  <a:ea typeface="DejaVu Sans"/>
                </a:rPr>
                <a:t>чёткая взаимосвязь между применением гидразина сульфата (Сегидрина) у инкурабельных онкологических больных и </a:t>
              </a:r>
              <a:r>
                <a:rPr b="1" lang="ru-RU" sz="2000" spc="-1" strike="noStrike" u="sng">
                  <a:solidFill>
                    <a:srgbClr val="a80018"/>
                  </a:solidFill>
                  <a:uFillTx/>
                  <a:latin typeface="Times New Roman"/>
                  <a:ea typeface="DejaVu Sans"/>
                </a:rPr>
                <a:t>снижением эффективных дозировок опиоидных анальгетиков</a:t>
              </a:r>
              <a:r>
                <a:rPr b="1" lang="ru-RU" sz="2000" spc="-1" strike="noStrike">
                  <a:solidFill>
                    <a:srgbClr val="000000"/>
                  </a:solidFill>
                  <a:latin typeface="Times New Roman"/>
                  <a:ea typeface="DejaVu Sans"/>
                </a:rPr>
                <a:t>, </a:t>
              </a:r>
              <a:r>
                <a:rPr b="1" lang="ru-RU" sz="2000" spc="-1" strike="noStrike" u="sng">
                  <a:solidFill>
                    <a:srgbClr val="a80018"/>
                  </a:solidFill>
                  <a:uFillTx/>
                  <a:latin typeface="Times New Roman"/>
                  <a:ea typeface="DejaVu Sans"/>
                </a:rPr>
                <a:t>уменьшением потребности в адьювантных средствах</a:t>
              </a:r>
              <a:r>
                <a:rPr b="1" lang="ru-RU" sz="2000" spc="-1" strike="noStrike">
                  <a:solidFill>
                    <a:srgbClr val="000000"/>
                  </a:solidFill>
                  <a:latin typeface="Times New Roman"/>
                  <a:ea typeface="DejaVu Sans"/>
                </a:rPr>
                <a:t>, что, в том числе, приводит к снижению уровня вынужденной полипрагмазии.</a:t>
              </a:r>
              <a:endParaRPr b="0" lang="ru-RU" sz="2000" spc="-1" strike="noStrike">
                <a:latin typeface="Arial"/>
              </a:endParaRPr>
            </a:p>
          </p:txBody>
        </p:sp>
        <p:pic>
          <p:nvPicPr>
            <p:cNvPr id="243" name="Picture 19" descr=""/>
            <p:cNvPicPr/>
            <p:nvPr/>
          </p:nvPicPr>
          <p:blipFill>
            <a:blip r:embed="rId2"/>
            <a:srcRect l="1107" t="0" r="1576" b="0"/>
            <a:stretch/>
          </p:blipFill>
          <p:spPr>
            <a:xfrm>
              <a:off x="555840" y="0"/>
              <a:ext cx="9172800" cy="2590560"/>
            </a:xfrm>
            <a:prstGeom prst="rect">
              <a:avLst/>
            </a:prstGeom>
            <a:ln>
              <a:noFill/>
            </a:ln>
          </p:spPr>
        </p:pic>
      </p:grpSp>
    </p:spTree>
  </p:cSld>
  <p:timing>
    <p:tnLst>
      <p:par>
        <p:cTn id="35" dur="indefinite" restart="never" nodeType="tmRoot">
          <p:childTnLst>
            <p:seq>
              <p:cTn id="36" dur="indefinite" nodeType="mainSeq">
                <p:childTnLst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nodeType="clickEffect" fill="hold" presetClass="entr" presetID="4" presetSubtype="3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 additive="repl">
                                        <p:cTn id="41" dur="10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CustomShape 1"/>
          <p:cNvSpPr/>
          <p:nvPr/>
        </p:nvSpPr>
        <p:spPr>
          <a:xfrm>
            <a:off x="784800" y="264600"/>
            <a:ext cx="9028440" cy="1509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00000"/>
              </a:lnSpc>
            </a:pPr>
            <a:r>
              <a:rPr b="1" i="1" lang="ru-RU" sz="1400" spc="-1" strike="noStrike">
                <a:solidFill>
                  <a:srgbClr val="002060"/>
                </a:solidFill>
                <a:latin typeface="Arial"/>
                <a:ea typeface="Arial"/>
              </a:rPr>
              <a:t> 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Arial"/>
              </a:rPr>
              <a:t>Сегидрин как препарат сопроводительной терапии для повышения качества жизни и уменьшения хронического болевого синдрома у онкологических пациентов паллиативного профиля 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1200" spc="-1" strike="noStrike">
                <a:solidFill>
                  <a:srgbClr val="002060"/>
                </a:solidFill>
                <a:latin typeface="Arial"/>
                <a:ea typeface="Arial"/>
              </a:rPr>
              <a:t>                                                                                                  </a:t>
            </a:r>
            <a:r>
              <a:rPr b="1" i="1" lang="ru-RU" sz="1200" spc="-1" strike="noStrike">
                <a:solidFill>
                  <a:srgbClr val="002060"/>
                </a:solidFill>
                <a:latin typeface="Arial"/>
                <a:ea typeface="Arial"/>
              </a:rPr>
              <a:t>Г.Р. Абузарова, Г.С. Алексеева, Р.Р. Сарманаева, С.Е. Лапина</a:t>
            </a:r>
            <a:endParaRPr b="0" lang="ru-RU" sz="1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200" spc="-1" strike="noStrike">
              <a:latin typeface="Arial"/>
            </a:endParaRPr>
          </a:p>
        </p:txBody>
      </p:sp>
      <p:sp>
        <p:nvSpPr>
          <p:cNvPr id="245" name="CustomShape 2"/>
          <p:cNvSpPr/>
          <p:nvPr/>
        </p:nvSpPr>
        <p:spPr>
          <a:xfrm>
            <a:off x="487800" y="1905840"/>
            <a:ext cx="9244080" cy="2805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marL="228600" indent="-225720">
              <a:lnSpc>
                <a:spcPct val="100000"/>
              </a:lnSpc>
              <a:buClr>
                <a:srgbClr val="c00000"/>
              </a:buClr>
              <a:buFont typeface="Arial"/>
              <a:buAutoNum type="arabicPeriod"/>
            </a:pPr>
            <a:r>
              <a:rPr b="1" lang="ru-RU" sz="1600" spc="-1" strike="noStrike">
                <a:solidFill>
                  <a:srgbClr val="800000"/>
                </a:solidFill>
                <a:latin typeface="Arial"/>
                <a:ea typeface="Arial"/>
              </a:rPr>
              <a:t>Достоверное снижение интенсивности боли у онкологических больных через 28 дней от начала приема Сегидрина. </a:t>
            </a:r>
            <a:endParaRPr b="0" lang="ru-RU" sz="1600" spc="-1" strike="noStrike">
              <a:latin typeface="Arial"/>
            </a:endParaRPr>
          </a:p>
          <a:p>
            <a:pPr marL="228600" indent="-225720">
              <a:lnSpc>
                <a:spcPct val="100000"/>
              </a:lnSpc>
              <a:buClr>
                <a:srgbClr val="c00000"/>
              </a:buClr>
              <a:buFont typeface="Arial"/>
              <a:buAutoNum type="arabicPeriod"/>
            </a:pPr>
            <a:r>
              <a:rPr b="1" lang="ru-RU" sz="1600" spc="-1" strike="noStrike">
                <a:solidFill>
                  <a:srgbClr val="800000"/>
                </a:solidFill>
                <a:latin typeface="Arial"/>
                <a:ea typeface="Arial"/>
              </a:rPr>
              <a:t>Улучшением показателей опросника SF36: «ролевое функционирование», «социальное функционирование», «общее состояние здоровья» и «интенсивность боли».</a:t>
            </a:r>
            <a:endParaRPr b="0" lang="ru-RU" sz="1600" spc="-1" strike="noStrike">
              <a:latin typeface="Arial"/>
            </a:endParaRPr>
          </a:p>
          <a:p>
            <a:pPr marL="228600" indent="-225720">
              <a:lnSpc>
                <a:spcPct val="100000"/>
              </a:lnSpc>
              <a:buClr>
                <a:srgbClr val="c00000"/>
              </a:buClr>
              <a:buFont typeface="Arial"/>
              <a:buAutoNum type="arabicPeriod"/>
            </a:pPr>
            <a:r>
              <a:rPr b="1" lang="ru-RU" sz="1600" spc="-1" strike="noStrike">
                <a:solidFill>
                  <a:srgbClr val="800000"/>
                </a:solidFill>
                <a:latin typeface="Arial"/>
                <a:ea typeface="Arial"/>
              </a:rPr>
              <a:t>Около половины пациентов к концу исследования снизили дозу основного опиоидного анальгетика трамадола (25% уменьшили в 2 раза, 12% полностью прекратили прием). </a:t>
            </a:r>
            <a:endParaRPr b="0" lang="ru-RU" sz="1600" spc="-1" strike="noStrike">
              <a:latin typeface="Arial"/>
            </a:endParaRPr>
          </a:p>
          <a:p>
            <a:pPr marL="228600" indent="-225720">
              <a:lnSpc>
                <a:spcPct val="100000"/>
              </a:lnSpc>
              <a:buClr>
                <a:srgbClr val="c00000"/>
              </a:buClr>
              <a:buFont typeface="Arial"/>
              <a:buAutoNum type="arabicPeriod"/>
            </a:pPr>
            <a:r>
              <a:rPr b="1" lang="ru-RU" sz="1600" spc="-1" strike="noStrike">
                <a:solidFill>
                  <a:srgbClr val="800000"/>
                </a:solidFill>
                <a:latin typeface="Arial"/>
                <a:ea typeface="Arial"/>
              </a:rPr>
              <a:t>Кроме адекватного контроля боли на фоне снижения дозы опиоидных анальгетиков,  произошли положительных изменения показателей уровня депрессии по Шкале Бека, а также показателей «субъективное качества сна» по Лидскому опроснику сна. 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246" name="CustomShape 3"/>
          <p:cNvSpPr/>
          <p:nvPr/>
        </p:nvSpPr>
        <p:spPr>
          <a:xfrm>
            <a:off x="5753520" y="5365080"/>
            <a:ext cx="5325120" cy="429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i="1" lang="ru-RU" sz="1100" spc="-1" strike="noStrike">
                <a:solidFill>
                  <a:srgbClr val="002060"/>
                </a:solidFill>
                <a:latin typeface="Arial"/>
                <a:ea typeface="Arial"/>
              </a:rPr>
              <a:t>DOI: https: //dx.doi.org/10.18565/pharmateca.2018.12.00-00 </a:t>
            </a:r>
            <a:endParaRPr b="0" lang="ru-RU" sz="1100" spc="-1" strike="noStrike">
              <a:latin typeface="Arial"/>
            </a:endParaRPr>
          </a:p>
        </p:txBody>
      </p:sp>
    </p:spTree>
  </p:cSld>
  <p:timing>
    <p:tnLst>
      <p:par>
        <p:cTn id="42" dur="indefinite" restart="never" nodeType="tmRoot">
          <p:childTnLst>
            <p:seq>
              <p:cTn id="43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CustomShape 1"/>
          <p:cNvSpPr/>
          <p:nvPr/>
        </p:nvSpPr>
        <p:spPr>
          <a:xfrm>
            <a:off x="533520" y="1952280"/>
            <a:ext cx="9051480" cy="2301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1" lang="ru-RU" sz="1600" spc="-1" strike="noStrike">
                <a:solidFill>
                  <a:srgbClr val="800000"/>
                </a:solidFill>
                <a:latin typeface="Arial"/>
                <a:ea typeface="Arial"/>
              </a:rPr>
              <a:t>5. Динамика положительных оценок удовлетворенности пациентов лечением («хорошо» и «отлично») продемонстрировала достоверное повышение их числа. 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1" lang="ru-RU" sz="1600" spc="-1" strike="noStrike">
                <a:solidFill>
                  <a:srgbClr val="800000"/>
                </a:solidFill>
                <a:latin typeface="Arial"/>
                <a:ea typeface="Arial"/>
              </a:rPr>
              <a:t>6. Более половины больных оценили его влияние положительно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1" lang="ru-RU" sz="1600" spc="-1" strike="noStrike">
                <a:solidFill>
                  <a:srgbClr val="800000"/>
                </a:solidFill>
                <a:latin typeface="Arial"/>
                <a:ea typeface="Arial"/>
              </a:rPr>
              <a:t>7. Препарат  может отсрочить применения опиоидных анальгетиков. 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1" lang="ru-RU" sz="1600" spc="-1" strike="noStrike">
                <a:solidFill>
                  <a:srgbClr val="800000"/>
                </a:solidFill>
                <a:latin typeface="Arial"/>
                <a:ea typeface="Arial"/>
              </a:rPr>
              <a:t>8. Отмечалась хорошая переносимость пациентами.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1" lang="ru-RU" sz="1600" spc="-1" strike="noStrike">
                <a:solidFill>
                  <a:srgbClr val="800000"/>
                </a:solidFill>
                <a:latin typeface="Arial"/>
                <a:ea typeface="Arial"/>
              </a:rPr>
              <a:t>9. Наилучшие результаты при использовании Сегидрина были отмечены у пациентов, получавших небольшие дозы опиоидов, ведущих относительно активный образ жизни, проводящих 50% дневного времени в постели, хотя отдельные успешные клинические случаи наблюдались у пациентов с физической активностью 3–4 балла по ECOG.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248" name="CustomShape 2"/>
          <p:cNvSpPr/>
          <p:nvPr/>
        </p:nvSpPr>
        <p:spPr>
          <a:xfrm>
            <a:off x="784800" y="264600"/>
            <a:ext cx="9028440" cy="1509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00000"/>
              </a:lnSpc>
            </a:pPr>
            <a:r>
              <a:rPr b="1" i="1" lang="ru-RU" sz="1400" spc="-1" strike="noStrike">
                <a:solidFill>
                  <a:srgbClr val="002060"/>
                </a:solidFill>
                <a:latin typeface="Arial"/>
                <a:ea typeface="Arial"/>
              </a:rPr>
              <a:t> 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Arial"/>
              </a:rPr>
              <a:t>Сегидрин как препарат сопроводительной терапии для повышения качества жизни и уменьшения хронического болевого синдрома у онкологических пациентов паллиативного профиля 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1200" spc="-1" strike="noStrike">
                <a:solidFill>
                  <a:srgbClr val="002060"/>
                </a:solidFill>
                <a:latin typeface="Arial"/>
                <a:ea typeface="Arial"/>
              </a:rPr>
              <a:t>                                                                                                  </a:t>
            </a:r>
            <a:r>
              <a:rPr b="1" i="1" lang="ru-RU" sz="1200" spc="-1" strike="noStrike">
                <a:solidFill>
                  <a:srgbClr val="002060"/>
                </a:solidFill>
                <a:latin typeface="Arial"/>
                <a:ea typeface="Arial"/>
              </a:rPr>
              <a:t>Г.Р. Абузарова, Г.С. Алексеева, Р.Р. Сарманаева, С.Е. Лапина</a:t>
            </a:r>
            <a:endParaRPr b="0" lang="ru-RU" sz="1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200" spc="-1" strike="noStrike">
              <a:latin typeface="Arial"/>
            </a:endParaRPr>
          </a:p>
        </p:txBody>
      </p:sp>
      <p:sp>
        <p:nvSpPr>
          <p:cNvPr id="249" name="CustomShape 3"/>
          <p:cNvSpPr/>
          <p:nvPr/>
        </p:nvSpPr>
        <p:spPr>
          <a:xfrm>
            <a:off x="5753520" y="5365080"/>
            <a:ext cx="5325120" cy="429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i="1" lang="ru-RU" sz="1100" spc="-1" strike="noStrike">
                <a:solidFill>
                  <a:srgbClr val="002060"/>
                </a:solidFill>
                <a:latin typeface="Arial"/>
                <a:ea typeface="Arial"/>
              </a:rPr>
              <a:t>DOI: https: //dx.doi.org/10.18565/pharmateca.2018.12.00-00 </a:t>
            </a:r>
            <a:endParaRPr b="0" lang="ru-RU" sz="1100" spc="-1" strike="noStrike">
              <a:latin typeface="Arial"/>
            </a:endParaRPr>
          </a:p>
        </p:txBody>
      </p:sp>
    </p:spTree>
  </p:cSld>
  <p:timing>
    <p:tnLst>
      <p:par>
        <p:cTn id="44" dur="indefinite" restart="never" nodeType="tmRoot">
          <p:childTnLst>
            <p:seq>
              <p:cTn id="45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CustomShape 1"/>
          <p:cNvSpPr/>
          <p:nvPr/>
        </p:nvSpPr>
        <p:spPr>
          <a:xfrm flipH="1">
            <a:off x="-1155240" y="5454720"/>
            <a:ext cx="314280" cy="561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1" name="CustomShape 2"/>
          <p:cNvSpPr/>
          <p:nvPr/>
        </p:nvSpPr>
        <p:spPr>
          <a:xfrm>
            <a:off x="2235960" y="1200240"/>
            <a:ext cx="8173440" cy="4952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 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-  Снижение лихорадки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 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-   Уменьшение отёчного синдрома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 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-   Уменьшение кровохарканья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 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-   Увеличение двигательной активности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 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-   Появление аппетита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 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-   Уменьшение болевого синдрома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 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-   Улучшение психологического состояния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2200" spc="-1" strike="noStrike">
              <a:latin typeface="Arial"/>
            </a:endParaRPr>
          </a:p>
        </p:txBody>
      </p:sp>
      <p:sp>
        <p:nvSpPr>
          <p:cNvPr id="252" name="CustomShape 3"/>
          <p:cNvSpPr/>
          <p:nvPr/>
        </p:nvSpPr>
        <p:spPr>
          <a:xfrm>
            <a:off x="737280" y="394920"/>
            <a:ext cx="7572240" cy="804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ГИДРАЗИНА СУЛЬФАТ 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46" dur="indefinite" restart="never" nodeType="tmRoot">
          <p:childTnLst>
            <p:seq>
              <p:cTn id="47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CustomShape 1"/>
          <p:cNvSpPr/>
          <p:nvPr/>
        </p:nvSpPr>
        <p:spPr>
          <a:xfrm>
            <a:off x="-1072800" y="5670000"/>
            <a:ext cx="47880" cy="352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4" name="CustomShape 2"/>
          <p:cNvSpPr/>
          <p:nvPr/>
        </p:nvSpPr>
        <p:spPr>
          <a:xfrm>
            <a:off x="2658600" y="963000"/>
            <a:ext cx="7419600" cy="4176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1f497d"/>
                </a:solidFill>
                <a:latin typeface="Arial"/>
                <a:ea typeface="Times New Roman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при лимфогранулематозе – 37%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при раке молочной железы – 53%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при раке желудка – 44%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при раке гортани – 57%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при нейробластоме – 71%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при десмоидах – 90%</a:t>
            </a: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Times New Roman"/>
              </a:rPr>
              <a:t>   </a:t>
            </a:r>
            <a:endParaRPr b="0" lang="ru-RU" sz="2200" spc="-1" strike="noStrike">
              <a:latin typeface="Arial"/>
            </a:endParaRPr>
          </a:p>
          <a:p>
            <a:pPr algn="r">
              <a:lnSpc>
                <a:spcPct val="85000"/>
              </a:lnSpc>
            </a:pPr>
            <a:endParaRPr b="0" lang="ru-RU" sz="2200" spc="-1" strike="noStrike">
              <a:latin typeface="Arial"/>
            </a:endParaRPr>
          </a:p>
          <a:p>
            <a:pPr algn="r">
              <a:lnSpc>
                <a:spcPct val="85000"/>
              </a:lnSpc>
            </a:pPr>
            <a:endParaRPr b="0" lang="ru-RU" sz="2200" spc="-1" strike="noStrike">
              <a:latin typeface="Arial"/>
            </a:endParaRPr>
          </a:p>
          <a:p>
            <a:pPr algn="r">
              <a:lnSpc>
                <a:spcPct val="85000"/>
              </a:lnSpc>
            </a:pPr>
            <a:endParaRPr b="0" lang="ru-RU" sz="2200" spc="-1" strike="noStrike">
              <a:latin typeface="Arial"/>
            </a:endParaRPr>
          </a:p>
          <a:p>
            <a:pPr algn="r">
              <a:lnSpc>
                <a:spcPct val="85000"/>
              </a:lnSpc>
            </a:pPr>
            <a:endParaRPr b="0" lang="ru-RU" sz="2200" spc="-1" strike="noStrike">
              <a:latin typeface="Arial"/>
            </a:endParaRPr>
          </a:p>
          <a:p>
            <a:pPr algn="just">
              <a:lnSpc>
                <a:spcPct val="8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Times New Roman"/>
              </a:rPr>
              <a:t>* </a:t>
            </a:r>
            <a:r>
              <a:rPr b="0" i="1" lang="ru-RU" sz="1200" spc="-1" strike="noStrike">
                <a:solidFill>
                  <a:srgbClr val="000000"/>
                </a:solidFill>
                <a:latin typeface="Arial"/>
                <a:ea typeface="Times New Roman"/>
              </a:rPr>
              <a:t>С. В. Стражев, А. Ю. Березанцев, Т. В. Карандеева, А. А. Дробязко. Использование гидразина сульфата для оптимизации паллиативной медикаментозной терапии и улучшения качества жизни больных онкологического профиля.// Онкологическая колопроктология 2014 ; 2: 3-17</a:t>
            </a:r>
            <a:endParaRPr b="0" lang="ru-RU" sz="1200" spc="-1" strike="noStrike">
              <a:latin typeface="Arial"/>
            </a:endParaRPr>
          </a:p>
        </p:txBody>
      </p:sp>
      <p:sp>
        <p:nvSpPr>
          <p:cNvPr id="255" name="CustomShape 3"/>
          <p:cNvSpPr/>
          <p:nvPr/>
        </p:nvSpPr>
        <p:spPr>
          <a:xfrm>
            <a:off x="911520" y="243000"/>
            <a:ext cx="8518680" cy="732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400" spc="-1" strike="noStrike">
                <a:solidFill>
                  <a:srgbClr val="c00000"/>
                </a:solidFill>
                <a:latin typeface="Arial"/>
                <a:ea typeface="Times New Roman"/>
              </a:rPr>
              <a:t>ОБЩАЯ ЧАСТОТА ОПИСАННЫХ ПОЗИТИВНЫХ ЭФФЕКТОВ ГИДРАЗИНА СУЛЬФАТА</a:t>
            </a:r>
            <a:r>
              <a:rPr b="1" lang="ru-RU" sz="2400" spc="-1" strike="noStrike" baseline="30000">
                <a:solidFill>
                  <a:srgbClr val="000000"/>
                </a:solidFill>
                <a:latin typeface="Arial"/>
                <a:ea typeface="Times New Roman"/>
              </a:rPr>
              <a:t>*</a:t>
            </a:r>
            <a:endParaRPr b="0" lang="ru-RU" sz="2400" spc="-1" strike="noStrike">
              <a:latin typeface="Arial"/>
            </a:endParaRPr>
          </a:p>
        </p:txBody>
      </p:sp>
    </p:spTree>
  </p:cSld>
  <p:timing>
    <p:tnLst>
      <p:par>
        <p:cTn id="48" dur="indefinite" restart="never" nodeType="tmRoot">
          <p:childTnLst>
            <p:seq>
              <p:cTn id="49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CustomShape 1"/>
          <p:cNvSpPr/>
          <p:nvPr/>
        </p:nvSpPr>
        <p:spPr>
          <a:xfrm flipH="1" flipV="1">
            <a:off x="-1233720" y="5510520"/>
            <a:ext cx="392760" cy="153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7" name="CustomShape 2"/>
          <p:cNvSpPr/>
          <p:nvPr/>
        </p:nvSpPr>
        <p:spPr>
          <a:xfrm>
            <a:off x="1224360" y="1368360"/>
            <a:ext cx="7664400" cy="2445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just">
              <a:lnSpc>
                <a:spcPct val="13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■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Отсутствие миелотоксичности – может назначаться пациентам с цитопенией, в том числе возникшей в результате химиотерапии и лучевой терапии </a:t>
            </a:r>
            <a:endParaRPr b="0" lang="ru-RU" sz="2200" spc="-1" strike="noStrike">
              <a:latin typeface="Arial"/>
            </a:endParaRPr>
          </a:p>
          <a:p>
            <a:pPr algn="just">
              <a:lnSpc>
                <a:spcPct val="130000"/>
              </a:lnSpc>
            </a:pPr>
            <a:endParaRPr b="0" lang="ru-RU" sz="2200" spc="-1" strike="noStrike">
              <a:latin typeface="Arial"/>
            </a:endParaRPr>
          </a:p>
          <a:p>
            <a:pPr algn="just">
              <a:lnSpc>
                <a:spcPct val="13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■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Симптоматический эффект не только при злокачественных новообразованиях, но и доброкачественных образованиях ЦНС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DejaVu Sans"/>
              </a:rPr>
              <a:t> 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30000"/>
              </a:lnSpc>
            </a:pPr>
            <a:endParaRPr b="0" lang="ru-RU" sz="2200" spc="-1" strike="noStrike">
              <a:latin typeface="Arial"/>
            </a:endParaRPr>
          </a:p>
        </p:txBody>
      </p:sp>
      <p:sp>
        <p:nvSpPr>
          <p:cNvPr id="258" name="CustomShape 3"/>
          <p:cNvSpPr/>
          <p:nvPr/>
        </p:nvSpPr>
        <p:spPr>
          <a:xfrm>
            <a:off x="398160" y="370800"/>
            <a:ext cx="8998560" cy="804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ГИДРАЗИНА СУЛЬФАТ 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50" dur="indefinite" restart="never" nodeType="tmRoot">
          <p:childTnLst>
            <p:seq>
              <p:cTn id="51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CustomShape 1"/>
          <p:cNvSpPr/>
          <p:nvPr/>
        </p:nvSpPr>
        <p:spPr>
          <a:xfrm flipH="1" flipV="1">
            <a:off x="-1233720" y="5510520"/>
            <a:ext cx="392760" cy="153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0" name="CustomShape 2"/>
          <p:cNvSpPr/>
          <p:nvPr/>
        </p:nvSpPr>
        <p:spPr>
          <a:xfrm>
            <a:off x="1821240" y="1602000"/>
            <a:ext cx="8037360" cy="2517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just">
              <a:lnSpc>
                <a:spcPct val="200000"/>
              </a:lnSpc>
            </a:pPr>
            <a:r>
              <a:rPr b="1" lang="ru-RU" sz="2800" spc="-1" strike="noStrike">
                <a:solidFill>
                  <a:srgbClr val="000066"/>
                </a:solidFill>
                <a:latin typeface="Arial"/>
                <a:ea typeface="Arial"/>
              </a:rPr>
              <a:t>■ </a:t>
            </a:r>
            <a:r>
              <a:rPr b="1" lang="ru-RU" sz="2800" spc="-1" strike="noStrike">
                <a:solidFill>
                  <a:srgbClr val="000066"/>
                </a:solidFill>
                <a:latin typeface="Arial"/>
                <a:ea typeface="Arial"/>
              </a:rPr>
              <a:t>Тошнота,  рвота, отрыжка</a:t>
            </a:r>
            <a:endParaRPr b="0" lang="ru-RU" sz="2800" spc="-1" strike="noStrike">
              <a:latin typeface="Arial"/>
            </a:endParaRPr>
          </a:p>
          <a:p>
            <a:pPr algn="just">
              <a:lnSpc>
                <a:spcPct val="200000"/>
              </a:lnSpc>
            </a:pPr>
            <a:endParaRPr b="0" lang="ru-RU" sz="2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800" spc="-1" strike="noStrike">
                <a:solidFill>
                  <a:srgbClr val="000066"/>
                </a:solidFill>
                <a:latin typeface="Arial"/>
                <a:ea typeface="Arial"/>
              </a:rPr>
              <a:t>■ </a:t>
            </a:r>
            <a:r>
              <a:rPr b="1" lang="ru-RU" sz="2800" spc="-1" strike="noStrike">
                <a:solidFill>
                  <a:srgbClr val="000066"/>
                </a:solidFill>
                <a:latin typeface="Arial"/>
                <a:ea typeface="Arial"/>
              </a:rPr>
              <a:t>Редко - бессонница, общее возбуждение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2800" spc="-1" strike="noStrike">
              <a:latin typeface="Arial"/>
            </a:endParaRPr>
          </a:p>
        </p:txBody>
      </p:sp>
      <p:sp>
        <p:nvSpPr>
          <p:cNvPr id="261" name="CustomShape 3"/>
          <p:cNvSpPr/>
          <p:nvPr/>
        </p:nvSpPr>
        <p:spPr>
          <a:xfrm>
            <a:off x="284040" y="424440"/>
            <a:ext cx="9574560" cy="804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ПОБОЧНЫЕ ЭФФЕКТЫ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ГИДРАЗИНА СУЛЬФАТА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52" dur="indefinite" restart="never" nodeType="tmRoot">
          <p:childTnLst>
            <p:seq>
              <p:cTn id="53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CustomShape 1"/>
          <p:cNvSpPr/>
          <p:nvPr/>
        </p:nvSpPr>
        <p:spPr>
          <a:xfrm flipH="1" flipV="1">
            <a:off x="-1233720" y="5510520"/>
            <a:ext cx="392760" cy="153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3" name="CustomShape 2"/>
          <p:cNvSpPr/>
          <p:nvPr/>
        </p:nvSpPr>
        <p:spPr>
          <a:xfrm>
            <a:off x="1675080" y="1441080"/>
            <a:ext cx="8149680" cy="3963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just">
              <a:lnSpc>
                <a:spcPct val="200000"/>
              </a:lnSpc>
            </a:pPr>
            <a:r>
              <a:rPr b="1" lang="ru-RU" sz="2400" spc="-1" strike="noStrike">
                <a:solidFill>
                  <a:srgbClr val="000066"/>
                </a:solidFill>
                <a:latin typeface="Arial"/>
                <a:ea typeface="Arial"/>
              </a:rPr>
              <a:t>■ </a:t>
            </a:r>
            <a:r>
              <a:rPr b="1" lang="ru-RU" sz="2400" spc="-1" strike="noStrike">
                <a:solidFill>
                  <a:srgbClr val="000066"/>
                </a:solidFill>
                <a:latin typeface="Arial"/>
                <a:ea typeface="Arial"/>
              </a:rPr>
              <a:t>Противорвотные препараты (метоклопрамид)</a:t>
            </a:r>
            <a:endParaRPr b="0" lang="ru-RU" sz="2400" spc="-1" strike="noStrike">
              <a:latin typeface="Arial"/>
            </a:endParaRPr>
          </a:p>
          <a:p>
            <a:pPr algn="just">
              <a:lnSpc>
                <a:spcPct val="200000"/>
              </a:lnSpc>
            </a:pPr>
            <a:r>
              <a:rPr b="1" lang="ru-RU" sz="2400" spc="-1" strike="noStrike">
                <a:solidFill>
                  <a:srgbClr val="000066"/>
                </a:solidFill>
                <a:latin typeface="Arial"/>
                <a:ea typeface="Arial"/>
              </a:rPr>
              <a:t>■ </a:t>
            </a:r>
            <a:r>
              <a:rPr b="1" lang="ru-RU" sz="2400" spc="-1" strike="noStrike">
                <a:solidFill>
                  <a:srgbClr val="000066"/>
                </a:solidFill>
                <a:latin typeface="Arial"/>
                <a:ea typeface="Arial"/>
              </a:rPr>
              <a:t>Снотворные, транквилизаторы</a:t>
            </a:r>
            <a:endParaRPr b="0" lang="ru-RU" sz="2400" spc="-1" strike="noStrike">
              <a:latin typeface="Arial"/>
            </a:endParaRPr>
          </a:p>
          <a:p>
            <a:pPr algn="just">
              <a:lnSpc>
                <a:spcPct val="200000"/>
              </a:lnSpc>
            </a:pPr>
            <a:endParaRPr b="0" lang="ru-RU" sz="24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i="1" lang="ru-RU" sz="2400" spc="-1" strike="noStrike">
                <a:solidFill>
                  <a:srgbClr val="000066"/>
                </a:solidFill>
                <a:latin typeface="Arial"/>
                <a:ea typeface="Arial"/>
              </a:rPr>
              <a:t>Редко требуется снижение дозировки препарата или кратковременная его отмена на 2-3 дня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2400" spc="-1" strike="noStrike">
              <a:latin typeface="Arial"/>
            </a:endParaRPr>
          </a:p>
        </p:txBody>
      </p:sp>
      <p:sp>
        <p:nvSpPr>
          <p:cNvPr id="264" name="CustomShape 3"/>
          <p:cNvSpPr/>
          <p:nvPr/>
        </p:nvSpPr>
        <p:spPr>
          <a:xfrm>
            <a:off x="215640" y="522360"/>
            <a:ext cx="9430560" cy="660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ТЕРАПИЯ ПОБОЧНЫХ ЭФФЕКТОВ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ГИДРАЗИНА СУЛЬФАТА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54" dur="indefinite" restart="never" nodeType="tmRoot">
          <p:childTnLst>
            <p:seq>
              <p:cTn id="55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CustomShape 1"/>
          <p:cNvSpPr/>
          <p:nvPr/>
        </p:nvSpPr>
        <p:spPr>
          <a:xfrm flipH="1" flipV="1">
            <a:off x="-1233720" y="5510520"/>
            <a:ext cx="392760" cy="153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6" name="CustomShape 2"/>
          <p:cNvSpPr/>
          <p:nvPr/>
        </p:nvSpPr>
        <p:spPr>
          <a:xfrm>
            <a:off x="638280" y="1598400"/>
            <a:ext cx="8800920" cy="4461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just">
              <a:lnSpc>
                <a:spcPct val="10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Одновременный приём препарата Сегидрин с барбитуратами, этанолом, транквилизаторами и нейролептиками, может привести к резкому усилению токсичности </a:t>
            </a:r>
            <a:endParaRPr b="0" lang="ru-RU" sz="22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22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В экспериментах на лабораторных животных в случае предварительного приема препарата Сегидрин эффективность лечения многими противоопухолевыми препаратами увеличивается (исключение – циклофосфамид: Сегидрин подавляет  противоопухолевое действие циклофосфана)</a:t>
            </a:r>
            <a:endParaRPr b="0" lang="ru-RU" sz="22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22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22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2200" spc="-1" strike="noStrike">
              <a:latin typeface="Arial"/>
            </a:endParaRPr>
          </a:p>
        </p:txBody>
      </p:sp>
      <p:sp>
        <p:nvSpPr>
          <p:cNvPr id="267" name="CustomShape 3"/>
          <p:cNvSpPr/>
          <p:nvPr/>
        </p:nvSpPr>
        <p:spPr>
          <a:xfrm>
            <a:off x="0" y="462960"/>
            <a:ext cx="10077840" cy="804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ВЗАИМОДЕЙСТВИЕ ГИДРАЗИНА СУЛЬФАТА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85000"/>
              </a:lnSpc>
            </a:pPr>
            <a:r>
              <a:rPr b="1" lang="ru-RU" sz="2200" spc="-1" strike="noStrike">
                <a:solidFill>
                  <a:srgbClr val="c00000"/>
                </a:solidFill>
                <a:latin typeface="Arial"/>
                <a:ea typeface="Times New Roman"/>
              </a:rPr>
              <a:t>С ДРУГИМИ ЛЕКАРСТВЕННЫМИ ПРЕПАРАТАМИ И ВЕЩЕСТВАМИ </a:t>
            </a:r>
            <a:endParaRPr b="0" lang="ru-RU" sz="2200" spc="-1" strike="noStrike">
              <a:latin typeface="Arial"/>
            </a:endParaRPr>
          </a:p>
        </p:txBody>
      </p:sp>
    </p:spTree>
  </p:cSld>
  <p:timing>
    <p:tnLst>
      <p:par>
        <p:cTn id="56" dur="indefinite" restart="never" nodeType="tmRoot">
          <p:childTnLst>
            <p:seq>
              <p:cTn id="57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CustomShape 1"/>
          <p:cNvSpPr/>
          <p:nvPr/>
        </p:nvSpPr>
        <p:spPr>
          <a:xfrm flipH="1" flipV="1">
            <a:off x="-1233720" y="5510520"/>
            <a:ext cx="392760" cy="153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9" name="CustomShape 2"/>
          <p:cNvSpPr/>
          <p:nvPr/>
        </p:nvSpPr>
        <p:spPr>
          <a:xfrm>
            <a:off x="1328040" y="1489680"/>
            <a:ext cx="9280800" cy="3769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■ 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вероятность возникновения побочных эффектов 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 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сведена к минимуму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спектр возможных побочных эффектов ограничен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может  быть рекомендован для амбулаторного лечения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не требует индивидуального подбора и коррекции дозы  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удобство применения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■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Arial"/>
              </a:rPr>
              <a:t>достоверно улучшает качество жизни</a:t>
            </a:r>
            <a:endParaRPr b="0" lang="ru-RU" sz="2200" spc="-1" strike="noStrike">
              <a:latin typeface="Arial"/>
            </a:endParaRPr>
          </a:p>
        </p:txBody>
      </p:sp>
      <p:sp>
        <p:nvSpPr>
          <p:cNvPr id="270" name="CustomShape 3"/>
          <p:cNvSpPr/>
          <p:nvPr/>
        </p:nvSpPr>
        <p:spPr>
          <a:xfrm>
            <a:off x="69120" y="636840"/>
            <a:ext cx="10078200" cy="400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ПРЕИМУЩЕСТВА ГИДРАЗИНА СУЛЬФАТА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58" dur="indefinite" restart="never" nodeType="tmRoot">
          <p:childTnLst>
            <p:seq>
              <p:cTn id="59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CustomShape 1"/>
          <p:cNvSpPr/>
          <p:nvPr/>
        </p:nvSpPr>
        <p:spPr>
          <a:xfrm flipH="1" flipV="1">
            <a:off x="-1233720" y="5510520"/>
            <a:ext cx="392760" cy="153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72" name="CustomShape 2"/>
          <p:cNvSpPr/>
          <p:nvPr/>
        </p:nvSpPr>
        <p:spPr>
          <a:xfrm>
            <a:off x="1123560" y="1768320"/>
            <a:ext cx="8692560" cy="2741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3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- Ещё большая интеграция паллиативной медицинской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помощи с онкологической службой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200" spc="-1" strike="noStrike">
              <a:latin typeface="Arial"/>
            </a:endParaRPr>
          </a:p>
          <a:p>
            <a:pPr>
              <a:lnSpc>
                <a:spcPct val="13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- Повышение квалификации онкологов в вопросах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современной методологии контроля симптомов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200" spc="-1" strike="noStrike">
              <a:latin typeface="Arial"/>
            </a:endParaRPr>
          </a:p>
          <a:p>
            <a:pPr>
              <a:lnSpc>
                <a:spcPct val="13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- Широкое внедрение в клиническую практику современных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  </a:t>
            </a:r>
            <a:r>
              <a:rPr b="1" lang="ru-RU" sz="2200" spc="-1" strike="noStrike">
                <a:solidFill>
                  <a:srgbClr val="000066"/>
                </a:solidFill>
                <a:latin typeface="Arial"/>
                <a:ea typeface="Times New Roman"/>
              </a:rPr>
              <a:t>препаратов, повышающих качество жизни пациентов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30000"/>
              </a:lnSpc>
            </a:pPr>
            <a:endParaRPr b="0" lang="ru-RU" sz="2200" spc="-1" strike="noStrike">
              <a:latin typeface="Arial"/>
            </a:endParaRPr>
          </a:p>
        </p:txBody>
      </p:sp>
      <p:sp>
        <p:nvSpPr>
          <p:cNvPr id="273" name="CustomShape 3"/>
          <p:cNvSpPr/>
          <p:nvPr/>
        </p:nvSpPr>
        <p:spPr>
          <a:xfrm rot="4800">
            <a:off x="-69840" y="403560"/>
            <a:ext cx="10149120" cy="738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ПУТИ УЛУЧШЕНИЯ КАЧЕСТВА ЖИЗНИ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ОНКОЛОГИЧЕСКИХ ПАЦИЕНТОВ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60" dur="indefinite" restart="never" nodeType="tmRoot">
          <p:childTnLst>
            <p:seq>
              <p:cTn id="61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CustomShape 1"/>
          <p:cNvSpPr/>
          <p:nvPr/>
        </p:nvSpPr>
        <p:spPr>
          <a:xfrm>
            <a:off x="1278720" y="2405880"/>
            <a:ext cx="7422480" cy="7077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b"/>
          <a:p>
            <a:pPr algn="ctr">
              <a:lnSpc>
                <a:spcPct val="150000"/>
              </a:lnSpc>
            </a:pPr>
            <a:r>
              <a:rPr b="1" lang="ru-RU" sz="4000" spc="-1" strike="noStrike">
                <a:solidFill>
                  <a:srgbClr val="000066"/>
                </a:solidFill>
                <a:latin typeface="Arial Black"/>
                <a:ea typeface="Arial"/>
              </a:rPr>
              <a:t>Спасибо за внимание!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275" name="CustomShape 2"/>
          <p:cNvSpPr/>
          <p:nvPr/>
        </p:nvSpPr>
        <p:spPr>
          <a:xfrm>
            <a:off x="151560" y="5417640"/>
            <a:ext cx="1215720" cy="273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/>
          <a:p>
            <a:pPr>
              <a:lnSpc>
                <a:spcPct val="100000"/>
              </a:lnSpc>
            </a:pPr>
            <a:r>
              <a:rPr b="0" lang="ru-RU" sz="1200" spc="-1" strike="noStrike">
                <a:solidFill>
                  <a:srgbClr val="eaeaea"/>
                </a:solidFill>
                <a:latin typeface="Arial"/>
                <a:ea typeface="Arial"/>
              </a:rPr>
              <a:t>Stuart Bradford</a:t>
            </a:r>
            <a:endParaRPr b="0" lang="ru-RU" sz="1200" spc="-1" strike="noStrike">
              <a:latin typeface="Arial"/>
            </a:endParaRPr>
          </a:p>
        </p:txBody>
      </p:sp>
      <p:pic>
        <p:nvPicPr>
          <p:cNvPr id="276" name="Picture 4" descr=""/>
          <p:cNvPicPr/>
          <p:nvPr/>
        </p:nvPicPr>
        <p:blipFill>
          <a:blip r:embed="rId1"/>
          <a:stretch/>
        </p:blipFill>
        <p:spPr>
          <a:xfrm>
            <a:off x="832320" y="148680"/>
            <a:ext cx="8644680" cy="993240"/>
          </a:xfrm>
          <a:prstGeom prst="rect">
            <a:avLst/>
          </a:prstGeom>
          <a:ln>
            <a:noFill/>
          </a:ln>
        </p:spPr>
      </p:pic>
      <p:sp>
        <p:nvSpPr>
          <p:cNvPr id="277" name="CustomShape 3"/>
          <p:cNvSpPr/>
          <p:nvPr/>
        </p:nvSpPr>
        <p:spPr>
          <a:xfrm>
            <a:off x="0" y="4377240"/>
            <a:ext cx="9780120" cy="880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 sz="1400" spc="-1" strike="noStrike">
                <a:solidFill>
                  <a:srgbClr val="00287d"/>
                </a:solidFill>
                <a:latin typeface="Arial"/>
                <a:ea typeface="Times New Roman"/>
              </a:rPr>
              <a:t>Межрегиональная научно-практическая конференция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400" spc="-1" strike="noStrike">
                <a:solidFill>
                  <a:srgbClr val="00923f"/>
                </a:solidFill>
                <a:latin typeface="Arial"/>
                <a:ea typeface="Times New Roman"/>
              </a:rPr>
              <a:t>«</a:t>
            </a:r>
            <a:r>
              <a:rPr b="1" lang="ru-RU" sz="1200" spc="-1" strike="noStrike" cap="all">
                <a:solidFill>
                  <a:srgbClr val="00923f"/>
                </a:solidFill>
                <a:latin typeface="Arial"/>
                <a:ea typeface="Times New Roman"/>
              </a:rPr>
              <a:t>Паллиативная медицинская помощь и поддерживающая терапия в клинической практике</a:t>
            </a:r>
            <a:r>
              <a:rPr b="1" lang="ru-RU" sz="1400" spc="-1" strike="noStrike">
                <a:solidFill>
                  <a:srgbClr val="00923f"/>
                </a:solidFill>
                <a:latin typeface="Arial"/>
                <a:ea typeface="Times New Roman"/>
              </a:rPr>
              <a:t>»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800" spc="-1" strike="noStrike">
                <a:solidFill>
                  <a:srgbClr val="00287d"/>
                </a:solidFill>
                <a:latin typeface="Arial"/>
                <a:ea typeface="Times New Roman"/>
              </a:rPr>
              <a:t>При поддержке:</a:t>
            </a:r>
            <a:endParaRPr b="0" lang="ru-RU" sz="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800" spc="-1" strike="noStrike">
                <a:solidFill>
                  <a:srgbClr val="00287d"/>
                </a:solidFill>
                <a:latin typeface="Arial"/>
                <a:ea typeface="Times New Roman"/>
              </a:rPr>
              <a:t>Департамента здравоохранения Воронежской области</a:t>
            </a:r>
            <a:endParaRPr b="0" lang="ru-RU" sz="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800" spc="-1" strike="noStrike">
                <a:solidFill>
                  <a:srgbClr val="00287d"/>
                </a:solidFill>
                <a:latin typeface="Arial"/>
                <a:ea typeface="Times New Roman"/>
              </a:rPr>
              <a:t>Общероссийского национального союза «Ассоциация онкологов России»</a:t>
            </a:r>
            <a:endParaRPr b="0" lang="ru-RU" sz="800" spc="-1" strike="noStrike">
              <a:latin typeface="Arial"/>
            </a:endParaRPr>
          </a:p>
        </p:txBody>
      </p:sp>
    </p:spTree>
  </p:cSld>
  <p:timing>
    <p:tnLst>
      <p:par>
        <p:cTn id="62" dur="indefinite" restart="never" nodeType="tmRoot">
          <p:childTnLst>
            <p:seq>
              <p:cTn id="63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446</TotalTime>
  <Application>LibreOffice/6.0.1.1$Windows_X86_64 LibreOffice_project/60bfb1526849283ce2491346ed2aa51c465abfe6</Application>
  <Words>1550</Words>
  <Paragraphs>221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2020-05-24T10:24:32Z</dcterms:created>
  <dc:creator>User</dc:creator>
  <dc:description/>
  <dc:language>ru-RU</dc:language>
  <cp:lastModifiedBy/>
  <dcterms:modified xsi:type="dcterms:W3CDTF">2020-06-11T09:16:42Z</dcterms:modified>
  <cp:revision>53</cp:revision>
  <dc:subject/>
  <dc:title>Слайд 1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5</vt:i4>
  </property>
  <property fmtid="{D5CDD505-2E9C-101B-9397-08002B2CF9AE}" pid="8" name="PresentationFormat">
    <vt:lpwstr>Произвольный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29</vt:i4>
  </property>
</Properties>
</file>