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notesSlides/notesSlide17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17.xml.rels" ContentType="application/vnd.openxmlformats-package.relationships+xml"/>
  <Override PartName="/ppt/notesSlides/_rels/notesSlide19.xml.rels" ContentType="application/vnd.openxmlformats-package.relationships+xml"/>
  <Override PartName="/ppt/notesSlides/_rels/notesSlide20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_rels/presentation.xml.rels" ContentType="application/vnd.openxmlformats-package.relationships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slides/_rels/slide25.xml.rels" ContentType="application/vnd.openxmlformats-package.relationships+xml"/>
  <Override PartName="/ppt/slides/_rels/slide26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media/image1.png" ContentType="image/png"/>
  <Override PartName="/ppt/media/image2.jpeg" ContentType="image/jpeg"/>
  <Override PartName="/ppt/media/image4.png" ContentType="image/png"/>
  <Override PartName="/ppt/media/image3.wmf" ContentType="image/x-wmf"/>
  <Override PartName="/ppt/media/image5.png" ContentType="image/png"/>
  <Override PartName="/ppt/media/image6.png" ContentType="image/png"/>
  <Override PartName="/ppt/media/image7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</p:sldIdLst>
  <p:sldSz cx="10080625" cy="56705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6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перемещения страницы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92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3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4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5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6B7C38D9-615F-41B7-A625-87C94896E044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17.xml.rels><?xml version="1.0" encoding="UTF-8"?>
<Relationships xmlns="http://schemas.openxmlformats.org/package/2006/relationships"><Relationship Id="rId1" Type="http://schemas.openxmlformats.org/officeDocument/2006/relationships/slide" Target="../slides/slide17.xml"/><Relationship Id="rId2" Type="http://schemas.openxmlformats.org/officeDocument/2006/relationships/notesMaster" Target="../notesMasters/notesMaster1.xml"/>
</Relationships>
</file>

<file path=ppt/notesSlides/_rels/notesSlide19.xml.rels><?xml version="1.0" encoding="UTF-8"?>
<Relationships xmlns="http://schemas.openxmlformats.org/package/2006/relationships"><Relationship Id="rId1" Type="http://schemas.openxmlformats.org/officeDocument/2006/relationships/slide" Target="../slides/slide19.xml"/><Relationship Id="rId2" Type="http://schemas.openxmlformats.org/officeDocument/2006/relationships/notesMaster" Target="../notesMasters/notesMaster1.xml"/>
</Relationships>
</file>

<file path=ppt/notesSlides/_rels/notesSlide20.xml.rels><?xml version="1.0" encoding="UTF-8"?>
<Relationships xmlns="http://schemas.openxmlformats.org/package/2006/relationships"><Relationship Id="rId1" Type="http://schemas.openxmlformats.org/officeDocument/2006/relationships/slide" Target="../slides/slide20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CustomShape 1"/>
          <p:cNvSpPr/>
          <p:nvPr/>
        </p:nvSpPr>
        <p:spPr>
          <a:xfrm>
            <a:off x="4282560" y="10154520"/>
            <a:ext cx="3264120" cy="5137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/>
          <a:p>
            <a:pPr algn="r">
              <a:lnSpc>
                <a:spcPct val="100000"/>
              </a:lnSpc>
            </a:pPr>
            <a:fld id="{4845B5FD-7B56-4708-BA66-A39B1496327F}" type="slidenum">
              <a:rPr b="0" lang="ru-RU" sz="1200" spc="-1" strike="noStrike">
                <a:solidFill>
                  <a:srgbClr val="000000"/>
                </a:solidFill>
                <a:latin typeface="Arial"/>
                <a:ea typeface="Segoe UI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  <p:sp>
        <p:nvSpPr>
          <p:cNvPr id="292" name="CustomShape 2"/>
          <p:cNvSpPr/>
          <p:nvPr/>
        </p:nvSpPr>
        <p:spPr>
          <a:xfrm>
            <a:off x="4282560" y="10154880"/>
            <a:ext cx="3268440" cy="5212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/>
          <a:p>
            <a:pPr algn="r">
              <a:lnSpc>
                <a:spcPct val="100000"/>
              </a:lnSpc>
            </a:pPr>
            <a:fld id="{FB6A7F99-3BA9-43B9-BE20-9317CF6EEA41}" type="slidenum">
              <a:rPr b="0" lang="ru-RU" sz="1200" spc="-1" strike="noStrike">
                <a:solidFill>
                  <a:srgbClr val="000000"/>
                </a:solidFill>
                <a:latin typeface="Arial"/>
                <a:ea typeface="Segoe UI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  <p:sp>
        <p:nvSpPr>
          <p:cNvPr id="293" name="CustomShape 3"/>
          <p:cNvSpPr/>
          <p:nvPr/>
        </p:nvSpPr>
        <p:spPr>
          <a:xfrm>
            <a:off x="4282560" y="10154520"/>
            <a:ext cx="3269520" cy="5238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/>
          <a:p>
            <a:pPr algn="r">
              <a:lnSpc>
                <a:spcPct val="100000"/>
              </a:lnSpc>
            </a:pPr>
            <a:fld id="{B0052389-F68F-4DFD-ABBA-E06740D3A0B6}" type="slidenum">
              <a:rPr b="0" lang="ru-RU" sz="1200" spc="-1" strike="noStrike">
                <a:solidFill>
                  <a:srgbClr val="000000"/>
                </a:solidFill>
                <a:latin typeface="Arial"/>
                <a:ea typeface="Segoe UI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  <p:sp>
        <p:nvSpPr>
          <p:cNvPr id="294" name="PlaceHolder 4"/>
          <p:cNvSpPr>
            <a:spLocks noGrp="1"/>
          </p:cNvSpPr>
          <p:nvPr>
            <p:ph type="sldImg"/>
          </p:nvPr>
        </p:nvSpPr>
        <p:spPr>
          <a:xfrm>
            <a:off x="216000" y="801720"/>
            <a:ext cx="7127280" cy="4009320"/>
          </a:xfrm>
          <a:prstGeom prst="rect">
            <a:avLst/>
          </a:prstGeom>
        </p:spPr>
      </p:sp>
      <p:sp>
        <p:nvSpPr>
          <p:cNvPr id="295" name="PlaceHolder 5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6920" cy="480996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000" spc="-1" strike="noStrike">
              <a:latin typeface="Arial"/>
            </a:endParaRPr>
          </a:p>
        </p:txBody>
      </p:sp>
    </p:spTree>
  </p:cSld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PlaceHolder 1"/>
          <p:cNvSpPr>
            <a:spLocks noGrp="1"/>
          </p:cNvSpPr>
          <p:nvPr>
            <p:ph type="sldImg"/>
          </p:nvPr>
        </p:nvSpPr>
        <p:spPr>
          <a:xfrm>
            <a:off x="228600" y="801720"/>
            <a:ext cx="7090560" cy="3988800"/>
          </a:xfrm>
          <a:prstGeom prst="rect">
            <a:avLst/>
          </a:prstGeom>
        </p:spPr>
      </p:sp>
      <p:sp>
        <p:nvSpPr>
          <p:cNvPr id="297" name="PlaceHolder 2"/>
          <p:cNvSpPr>
            <a:spLocks noGrp="1"/>
          </p:cNvSpPr>
          <p:nvPr>
            <p:ph type="body"/>
          </p:nvPr>
        </p:nvSpPr>
        <p:spPr>
          <a:xfrm>
            <a:off x="755640" y="5078160"/>
            <a:ext cx="6036480" cy="4790520"/>
          </a:xfrm>
          <a:prstGeom prst="rect">
            <a:avLst/>
          </a:prstGeom>
        </p:spPr>
        <p:txBody>
          <a:bodyPr lIns="0" rIns="0" tIns="0" bIns="0"/>
          <a:p>
            <a:endParaRPr b="0" lang="ru-RU" sz="2000" spc="-1" strike="noStrike">
              <a:latin typeface="Arial"/>
            </a:endParaRPr>
          </a:p>
        </p:txBody>
      </p:sp>
      <p:sp>
        <p:nvSpPr>
          <p:cNvPr id="298" name="CustomShape 3"/>
          <p:cNvSpPr/>
          <p:nvPr/>
        </p:nvSpPr>
        <p:spPr>
          <a:xfrm>
            <a:off x="4282560" y="10154520"/>
            <a:ext cx="3264480" cy="5137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/>
          <a:p>
            <a:pPr algn="r">
              <a:lnSpc>
                <a:spcPct val="100000"/>
              </a:lnSpc>
            </a:pPr>
            <a:fld id="{629BFC7C-CE34-445D-8F36-A7AD764251FC}" type="slidenum">
              <a:rPr b="0" lang="ru-RU" sz="1200" spc="-1" strike="noStrike">
                <a:solidFill>
                  <a:srgbClr val="000000"/>
                </a:solidFill>
                <a:latin typeface="Arial"/>
                <a:ea typeface="Segoe UI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</p:spTree>
  </p:cSld>
</p:notes>
</file>

<file path=ppt/notesSlides/notesSlide1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PlaceHolder 1"/>
          <p:cNvSpPr>
            <a:spLocks noGrp="1"/>
          </p:cNvSpPr>
          <p:nvPr>
            <p:ph type="sldImg"/>
          </p:nvPr>
        </p:nvSpPr>
        <p:spPr>
          <a:xfrm>
            <a:off x="228600" y="801720"/>
            <a:ext cx="7090560" cy="3988800"/>
          </a:xfrm>
          <a:prstGeom prst="rect">
            <a:avLst/>
          </a:prstGeom>
        </p:spPr>
      </p:sp>
      <p:sp>
        <p:nvSpPr>
          <p:cNvPr id="300" name="PlaceHolder 2"/>
          <p:cNvSpPr>
            <a:spLocks noGrp="1"/>
          </p:cNvSpPr>
          <p:nvPr>
            <p:ph type="body"/>
          </p:nvPr>
        </p:nvSpPr>
        <p:spPr>
          <a:xfrm>
            <a:off x="755640" y="5078160"/>
            <a:ext cx="6036480" cy="4790520"/>
          </a:xfrm>
          <a:prstGeom prst="rect">
            <a:avLst/>
          </a:prstGeom>
        </p:spPr>
        <p:txBody>
          <a:bodyPr lIns="0" rIns="0" tIns="0" bIns="0"/>
          <a:p>
            <a:endParaRPr b="0" lang="ru-RU" sz="2000" spc="-1" strike="noStrike">
              <a:latin typeface="Arial"/>
            </a:endParaRPr>
          </a:p>
        </p:txBody>
      </p:sp>
      <p:sp>
        <p:nvSpPr>
          <p:cNvPr id="301" name="CustomShape 3"/>
          <p:cNvSpPr/>
          <p:nvPr/>
        </p:nvSpPr>
        <p:spPr>
          <a:xfrm>
            <a:off x="4282560" y="10154880"/>
            <a:ext cx="3264120" cy="5137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/>
          <a:p>
            <a:pPr algn="r">
              <a:lnSpc>
                <a:spcPct val="100000"/>
              </a:lnSpc>
            </a:pPr>
            <a:fld id="{0E3986E4-0E3E-423F-93C4-E6E3048F9291}" type="slidenum">
              <a:rPr b="0" lang="ru-RU" sz="1200" spc="-1" strike="noStrike">
                <a:solidFill>
                  <a:srgbClr val="000000"/>
                </a:solidFill>
                <a:latin typeface="Arial"/>
                <a:ea typeface="Segoe UI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</p:spTree>
  </p:cSld>
</p:notes>
</file>

<file path=ppt/notesSlides/notesSlide2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PlaceHolder 1"/>
          <p:cNvSpPr>
            <a:spLocks noGrp="1"/>
          </p:cNvSpPr>
          <p:nvPr>
            <p:ph type="sldImg"/>
          </p:nvPr>
        </p:nvSpPr>
        <p:spPr>
          <a:xfrm>
            <a:off x="228600" y="801720"/>
            <a:ext cx="7090560" cy="3988800"/>
          </a:xfrm>
          <a:prstGeom prst="rect">
            <a:avLst/>
          </a:prstGeom>
        </p:spPr>
      </p:sp>
      <p:sp>
        <p:nvSpPr>
          <p:cNvPr id="303" name="PlaceHolder 2"/>
          <p:cNvSpPr>
            <a:spLocks noGrp="1"/>
          </p:cNvSpPr>
          <p:nvPr>
            <p:ph type="body"/>
          </p:nvPr>
        </p:nvSpPr>
        <p:spPr>
          <a:xfrm>
            <a:off x="755640" y="5078160"/>
            <a:ext cx="6036480" cy="4790520"/>
          </a:xfrm>
          <a:prstGeom prst="rect">
            <a:avLst/>
          </a:prstGeom>
        </p:spPr>
        <p:txBody>
          <a:bodyPr lIns="0" rIns="0" tIns="0" bIns="0"/>
          <a:p>
            <a:endParaRPr b="0" lang="ru-RU" sz="2000" spc="-1" strike="noStrike">
              <a:latin typeface="Arial"/>
            </a:endParaRPr>
          </a:p>
        </p:txBody>
      </p:sp>
      <p:sp>
        <p:nvSpPr>
          <p:cNvPr id="304" name="CustomShape 3"/>
          <p:cNvSpPr/>
          <p:nvPr/>
        </p:nvSpPr>
        <p:spPr>
          <a:xfrm>
            <a:off x="4282560" y="10154880"/>
            <a:ext cx="3264120" cy="5137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/>
          <a:p>
            <a:pPr algn="r">
              <a:lnSpc>
                <a:spcPct val="100000"/>
              </a:lnSpc>
            </a:pPr>
            <a:fld id="{7C8A0C19-527C-4B34-9D46-618BF3FA7E09}" type="slidenum">
              <a:rPr b="0" lang="ru-RU" sz="1200" spc="-1" strike="noStrike">
                <a:solidFill>
                  <a:srgbClr val="000000"/>
                </a:solidFill>
                <a:latin typeface="Arial"/>
                <a:ea typeface="Segoe UI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4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0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1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2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200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7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8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9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eaea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640" cy="124992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hyperlink" Target="http://www.who.int/ru/news-room/fact-sheets/detail/palliative-care" TargetMode="External"/><Relationship Id="rId2" Type="http://schemas.openxmlformats.org/officeDocument/2006/relationships/hyperlink" Target="http://www.who.int/ru/news-room/fact-sheets/detail/palliative-care" TargetMode="External"/><Relationship Id="rId3" Type="http://schemas.openxmlformats.org/officeDocument/2006/relationships/hyperlink" Target="http://www.who.int/ru/news-room/fact-sheets/detail/palliative-care" TargetMode="External"/><Relationship Id="rId4" Type="http://schemas.openxmlformats.org/officeDocument/2006/relationships/hyperlink" Target="http://www.who.int/ru/news-room/fact-sheets/detail/palliative-care" TargetMode="External"/><Relationship Id="rId5" Type="http://schemas.openxmlformats.org/officeDocument/2006/relationships/hyperlink" Target="http://www.who.int/ru/news-room/fact-sheets/detail/palliative-care" TargetMode="External"/><Relationship Id="rId6" Type="http://schemas.openxmlformats.org/officeDocument/2006/relationships/hyperlink" Target="http://www.who.int/ru/news-room/fact-sheets/detail/palliative-care" TargetMode="External"/><Relationship Id="rId7" Type="http://schemas.openxmlformats.org/officeDocument/2006/relationships/hyperlink" Target="http://www.who.int/ru/news-room/fact-sheets/detail/palliative-care" TargetMode="External"/><Relationship Id="rId8" Type="http://schemas.openxmlformats.org/officeDocument/2006/relationships/hyperlink" Target="http://www.who.int/ru/news-room/fact-sheets/detail/palliative-care" TargetMode="External"/><Relationship Id="rId9" Type="http://schemas.openxmlformats.org/officeDocument/2006/relationships/hyperlink" Target="http://www.who.int/ru/news-room/fact-sheets/detail/palliative-care" TargetMode="External"/><Relationship Id="rId10" Type="http://schemas.openxmlformats.org/officeDocument/2006/relationships/hyperlink" Target="http://www.who.int/ru/news-room/fact-sheets/detail/palliative-care" TargetMode="External"/><Relationship Id="rId11" Type="http://schemas.openxmlformats.org/officeDocument/2006/relationships/hyperlink" Target="http://www.who.int/ru/news-room/fact-sheets/detail/palliative-care" TargetMode="External"/><Relationship Id="rId12" Type="http://schemas.openxmlformats.org/officeDocument/2006/relationships/hyperlink" Target="http://www.who.int/ru/news-room/fact-sheets/detail/palliative-care" TargetMode="External"/><Relationship Id="rId13" Type="http://schemas.openxmlformats.org/officeDocument/2006/relationships/hyperlink" Target="http://www.who.int/ru/news-room/fact-sheets/detail/palliative-care" TargetMode="External"/><Relationship Id="rId14" Type="http://schemas.openxmlformats.org/officeDocument/2006/relationships/hyperlink" Target="http://www.who.int/ru/news-room/fact-sheets/detail/palliative-care" TargetMode="External"/><Relationship Id="rId15" Type="http://schemas.openxmlformats.org/officeDocument/2006/relationships/hyperlink" Target="http://www.who.int/ru/news-room/fact-sheets/detail/palliative-care" TargetMode="External"/><Relationship Id="rId16" Type="http://schemas.openxmlformats.org/officeDocument/2006/relationships/hyperlink" Target="http://www.who.int/ru/news-room/fact-sheets/detail/palliative-care" TargetMode="External"/><Relationship Id="rId17" Type="http://schemas.openxmlformats.org/officeDocument/2006/relationships/hyperlink" Target="http://www.who.int/ru/news-room/fact-sheets/detail/palliative-care" TargetMode="External"/><Relationship Id="rId18" Type="http://schemas.openxmlformats.org/officeDocument/2006/relationships/hyperlink" Target="http://www.who.int/ru/news-room/fact-sheets/detail/palliative-care" TargetMode="External"/><Relationship Id="rId19" Type="http://schemas.openxmlformats.org/officeDocument/2006/relationships/hyperlink" Target="http://www.who.int/ru/news-room/fact-sheets/detail/palliative-care" TargetMode="External"/><Relationship Id="rId20" Type="http://schemas.openxmlformats.org/officeDocument/2006/relationships/hyperlink" Target="http://www.who.int/ru/news-room/fact-sheets/detail/palliative-care" TargetMode="External"/><Relationship Id="rId21" Type="http://schemas.openxmlformats.org/officeDocument/2006/relationships/hyperlink" Target="http://www.who.int/ru/news-room/fact-sheets/detail/palliative-care" TargetMode="External"/><Relationship Id="rId22" Type="http://schemas.openxmlformats.org/officeDocument/2006/relationships/hyperlink" Target="http://www.who.int/ru/news-room/fact-sheets/detail/palliative-care" TargetMode="External"/><Relationship Id="rId23" Type="http://schemas.openxmlformats.org/officeDocument/2006/relationships/hyperlink" Target="http://www.who.int/ru/news-room/fact-sheets/detail/palliative-care" TargetMode="External"/><Relationship Id="rId24" Type="http://schemas.openxmlformats.org/officeDocument/2006/relationships/slideLayout" Target="../slideLayouts/slideLayout49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3.wmf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notesSlide" Target="../notesSlides/notesSlide17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37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notesSlide" Target="../notesSlides/notesSlide19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notesSlide" Target="../notesSlides/notesSlide20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eaea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ustomShape 1"/>
          <p:cNvSpPr/>
          <p:nvPr/>
        </p:nvSpPr>
        <p:spPr>
          <a:xfrm>
            <a:off x="792000" y="1323000"/>
            <a:ext cx="9110160" cy="2879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b"/>
          <a:p>
            <a:pPr algn="ctr">
              <a:lnSpc>
                <a:spcPct val="200000"/>
              </a:lnSpc>
            </a:pPr>
            <a:r>
              <a:rPr b="1" lang="ru-RU" sz="2800" spc="-1" strike="noStrike">
                <a:solidFill>
                  <a:srgbClr val="800000"/>
                </a:solidFill>
                <a:latin typeface="Arial Black"/>
                <a:ea typeface="Arial"/>
              </a:rPr>
              <a:t>НОВЫЕ ВОЗМОЖНОСТИ В УЛУЧШЕНИИ КАЧЕСТВА ЖИЗНИ У ОНКОЛОГИЧЕСКИХ ПАЦИЕНТОВ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97" name="CustomShape 2"/>
          <p:cNvSpPr/>
          <p:nvPr/>
        </p:nvSpPr>
        <p:spPr>
          <a:xfrm>
            <a:off x="4410000" y="4739400"/>
            <a:ext cx="5668560" cy="9291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29040" algn="just">
              <a:lnSpc>
                <a:spcPct val="90000"/>
              </a:lnSpc>
              <a:spcBef>
                <a:spcPts val="400"/>
              </a:spcBef>
            </a:pPr>
            <a:r>
              <a:rPr b="0" lang="ru-RU" sz="1600" spc="-1" strike="noStrike">
                <a:solidFill>
                  <a:srgbClr val="000066"/>
                </a:solidFill>
                <a:latin typeface="Arial"/>
                <a:ea typeface="Arial"/>
              </a:rPr>
              <a:t>Докладчик:  Марк Азриельевич Вайсман,   </a:t>
            </a:r>
            <a:endParaRPr b="0" lang="ru-RU" sz="1600" spc="-1" strike="noStrike">
              <a:latin typeface="Arial"/>
            </a:endParaRPr>
          </a:p>
          <a:p>
            <a:pPr marL="342720" indent="-329040" algn="just">
              <a:lnSpc>
                <a:spcPct val="90000"/>
              </a:lnSpc>
              <a:spcBef>
                <a:spcPts val="400"/>
              </a:spcBef>
            </a:pPr>
            <a:r>
              <a:rPr b="0" lang="ru-RU" sz="1600" spc="-1" strike="noStrike">
                <a:solidFill>
                  <a:srgbClr val="000066"/>
                </a:solidFill>
                <a:latin typeface="Arial"/>
                <a:ea typeface="Arial"/>
              </a:rPr>
              <a:t>к.м.н., доцент  кафедры паллиативной медицины </a:t>
            </a:r>
            <a:endParaRPr b="0" lang="ru-RU" sz="1600" spc="-1" strike="noStrike">
              <a:latin typeface="Arial"/>
            </a:endParaRPr>
          </a:p>
          <a:p>
            <a:pPr marL="342720" indent="-329040" algn="just">
              <a:lnSpc>
                <a:spcPct val="90000"/>
              </a:lnSpc>
              <a:spcBef>
                <a:spcPts val="400"/>
              </a:spcBef>
            </a:pPr>
            <a:r>
              <a:rPr b="0" lang="ru-RU" sz="1600" spc="-1" strike="noStrike">
                <a:solidFill>
                  <a:srgbClr val="000066"/>
                </a:solidFill>
                <a:latin typeface="Arial"/>
                <a:ea typeface="Arial"/>
              </a:rPr>
              <a:t>МГМСУ им. А.И. Евдокимова, Москва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198" name="CustomShape 3"/>
          <p:cNvSpPr/>
          <p:nvPr/>
        </p:nvSpPr>
        <p:spPr>
          <a:xfrm>
            <a:off x="151560" y="5417640"/>
            <a:ext cx="1217520" cy="275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>
              <a:lnSpc>
                <a:spcPct val="100000"/>
              </a:lnSpc>
            </a:pPr>
            <a:r>
              <a:rPr b="0" lang="ru-RU" sz="1200" spc="-1" strike="noStrike">
                <a:solidFill>
                  <a:srgbClr val="eaeaea"/>
                </a:solidFill>
                <a:latin typeface="Arial"/>
                <a:ea typeface="Arial"/>
              </a:rPr>
              <a:t>Stuart Bradford</a:t>
            </a:r>
            <a:endParaRPr b="0" lang="ru-RU" sz="1200" spc="-1" strike="noStrike">
              <a:latin typeface="Arial"/>
            </a:endParaRPr>
          </a:p>
        </p:txBody>
      </p:sp>
      <p:pic>
        <p:nvPicPr>
          <p:cNvPr id="199" name="Picture 4" descr=""/>
          <p:cNvPicPr/>
          <p:nvPr/>
        </p:nvPicPr>
        <p:blipFill>
          <a:blip r:embed="rId1"/>
          <a:stretch/>
        </p:blipFill>
        <p:spPr>
          <a:xfrm>
            <a:off x="794160" y="334440"/>
            <a:ext cx="9126720" cy="828360"/>
          </a:xfrm>
          <a:prstGeom prst="rect">
            <a:avLst/>
          </a:prstGeom>
          <a:ln>
            <a:noFill/>
          </a:ln>
        </p:spPr>
      </p:pic>
      <p:sp>
        <p:nvSpPr>
          <p:cNvPr id="200" name="CustomShape 4"/>
          <p:cNvSpPr/>
          <p:nvPr/>
        </p:nvSpPr>
        <p:spPr>
          <a:xfrm>
            <a:off x="2022840" y="4323240"/>
            <a:ext cx="6579000" cy="4150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29040" algn="ctr">
              <a:lnSpc>
                <a:spcPct val="90000"/>
              </a:lnSpc>
              <a:spcBef>
                <a:spcPts val="499"/>
              </a:spcBef>
            </a:pPr>
            <a:r>
              <a:rPr b="0" i="1" lang="ru-RU" sz="2000" spc="-1" strike="noStrike">
                <a:solidFill>
                  <a:srgbClr val="000066"/>
                </a:solidFill>
                <a:latin typeface="Arial"/>
                <a:ea typeface="Arial"/>
              </a:rPr>
              <a:t>Московская область, 28 мая 2020 года</a:t>
            </a:r>
            <a:endParaRPr b="0" lang="ru-RU" sz="2000" spc="-1" strike="noStrike"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CustomShape 1"/>
          <p:cNvSpPr/>
          <p:nvPr/>
        </p:nvSpPr>
        <p:spPr>
          <a:xfrm>
            <a:off x="216000" y="504000"/>
            <a:ext cx="9502920" cy="4249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41640" algn="ctr">
              <a:lnSpc>
                <a:spcPct val="140000"/>
              </a:lnSpc>
              <a:spcBef>
                <a:spcPts val="799"/>
              </a:spcBef>
            </a:pPr>
            <a:r>
              <a:rPr b="1" i="1" lang="ru-RU" sz="3200" spc="-1" strike="noStrike">
                <a:solidFill>
                  <a:srgbClr val="ffffff"/>
                </a:solidFill>
                <a:latin typeface="Arial"/>
                <a:ea typeface="Arial"/>
              </a:rPr>
              <a:t>	</a:t>
            </a:r>
            <a:r>
              <a:rPr b="1" lang="ru-RU" sz="3200" spc="-1" strike="noStrike">
                <a:solidFill>
                  <a:srgbClr val="c00000"/>
                </a:solidFill>
                <a:latin typeface="Arial"/>
                <a:ea typeface="Arial"/>
              </a:rPr>
              <a:t>ЗДОРОВЬЕ</a:t>
            </a:r>
            <a:r>
              <a:rPr b="1" i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 </a:t>
            </a:r>
            <a:endParaRPr b="0" lang="ru-RU" sz="2800" spc="-1" strike="noStrike">
              <a:latin typeface="Arial"/>
            </a:endParaRPr>
          </a:p>
          <a:p>
            <a:pPr marL="342720" indent="-341640" algn="ctr">
              <a:lnSpc>
                <a:spcPct val="140000"/>
              </a:lnSpc>
              <a:spcBef>
                <a:spcPts val="799"/>
              </a:spcBef>
            </a:pP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    </a:t>
            </a: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СОСТОЯНИЕ ПОЛНОГО ФИЗИЧЕСКОГО, ПСИХИЧЕСКОГО И СОЦИАЛЬНОГО БЛАГОПОЛУЧИЯ, А НЕ ТОЛЬКО ОТСУТСТВИЕ БОЛЕЗНЕЙ   ИЛИ   ФИЗИЧЕСКИХ   ДЕФЕКТОВ</a:t>
            </a:r>
            <a:endParaRPr b="0" lang="ru-RU" sz="2800" spc="-1" strike="noStrike">
              <a:latin typeface="Arial"/>
            </a:endParaRPr>
          </a:p>
          <a:p>
            <a:pPr marL="342720" indent="-341640" algn="r">
              <a:lnSpc>
                <a:spcPct val="140000"/>
              </a:lnSpc>
              <a:spcBef>
                <a:spcPts val="499"/>
              </a:spcBef>
            </a:pPr>
            <a:r>
              <a:rPr b="1" lang="ru-RU" sz="3200" spc="-1" strike="noStrike">
                <a:solidFill>
                  <a:srgbClr val="0070c0"/>
                </a:solidFill>
                <a:latin typeface="Arial"/>
                <a:ea typeface="Arial"/>
              </a:rPr>
              <a:t> </a:t>
            </a:r>
            <a:r>
              <a:rPr b="1" i="1" lang="ru-RU" sz="2000" spc="-1" strike="noStrike">
                <a:solidFill>
                  <a:srgbClr val="000000"/>
                </a:solidFill>
                <a:latin typeface="Arial"/>
                <a:ea typeface="Arial"/>
              </a:rPr>
              <a:t>(ВОЗ, 1976)</a:t>
            </a:r>
            <a:r>
              <a:rPr b="1" lang="ru-RU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endParaRPr b="0" lang="ru-RU" sz="2000" spc="-1" strike="noStrike">
              <a:latin typeface="Aria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CustomShape 1"/>
          <p:cNvSpPr/>
          <p:nvPr/>
        </p:nvSpPr>
        <p:spPr>
          <a:xfrm>
            <a:off x="216000" y="504000"/>
            <a:ext cx="9502920" cy="4249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1" i="1" lang="ru-RU" sz="3200" spc="-1" strike="noStrike">
                <a:solidFill>
                  <a:srgbClr val="ffffff"/>
                </a:solidFill>
                <a:latin typeface="Arial"/>
                <a:ea typeface="Arial"/>
              </a:rPr>
              <a:t>	</a:t>
            </a: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В последние годы в России, как и во всем мире, растет онкологическая заболеваемость.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Злокачественные новообразования (ЗНО) являются одной из основных причин смерти населения.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В 2018 г. в нашей стране от ЗНО умерли 293 704 человек.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Показатель запущенности (IV ст.) в 2018 г. составил 23,9%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	</a:t>
            </a: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Показатель одногодичной летальности 25,8%    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CustomShape 1"/>
          <p:cNvSpPr/>
          <p:nvPr/>
        </p:nvSpPr>
        <p:spPr>
          <a:xfrm>
            <a:off x="1152000" y="1899000"/>
            <a:ext cx="7665480" cy="3139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432000" indent="-32292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403152"/>
                </a:solidFill>
                <a:latin typeface="Arial"/>
                <a:ea typeface="Arial"/>
              </a:rPr>
              <a:t>ВЫЖИВАЕМОСТЬ</a:t>
            </a:r>
            <a:endParaRPr b="0" lang="ru-RU" sz="3200" spc="-1" strike="noStrike">
              <a:latin typeface="Arial"/>
            </a:endParaRPr>
          </a:p>
          <a:p>
            <a:pPr marL="432000" indent="-32292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403152"/>
                </a:solidFill>
                <a:latin typeface="Arial"/>
                <a:ea typeface="Arial"/>
              </a:rPr>
              <a:t>КАЧЕСТВО ЖИЗНИ</a:t>
            </a:r>
            <a:endParaRPr b="0" lang="ru-RU" sz="3200" spc="-1" strike="noStrike">
              <a:latin typeface="Arial"/>
            </a:endParaRPr>
          </a:p>
          <a:p>
            <a:pPr marL="432000" indent="-32292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403152"/>
                </a:solidFill>
                <a:latin typeface="Arial"/>
                <a:ea typeface="Arial"/>
              </a:rPr>
              <a:t>ОПУХОЛЕВЫЙ ОТВЕТ</a:t>
            </a:r>
            <a:endParaRPr b="0" lang="ru-RU" sz="3200" spc="-1" strike="noStrike">
              <a:latin typeface="Arial"/>
            </a:endParaRPr>
          </a:p>
          <a:p>
            <a:pPr marL="432000" indent="-322920">
              <a:lnSpc>
                <a:spcPct val="150000"/>
              </a:lnSpc>
              <a:spcBef>
                <a:spcPts val="99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-1" strike="noStrike">
                <a:solidFill>
                  <a:srgbClr val="403152"/>
                </a:solidFill>
                <a:latin typeface="Arial"/>
                <a:ea typeface="Arial"/>
              </a:rPr>
              <a:t>БЕЗРЕЦИДИВНАЯ ВЫЖИВАЕМОСТЬ 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204" name="CustomShape 2"/>
          <p:cNvSpPr/>
          <p:nvPr/>
        </p:nvSpPr>
        <p:spPr>
          <a:xfrm>
            <a:off x="1259640" y="275400"/>
            <a:ext cx="7525440" cy="1665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90000"/>
              </a:lnSpc>
            </a:pPr>
            <a:r>
              <a:rPr b="1" lang="ru-RU" sz="3200" spc="-1" strike="noStrike">
                <a:solidFill>
                  <a:srgbClr val="c00000"/>
                </a:solidFill>
                <a:latin typeface="Arial"/>
                <a:ea typeface="Arial"/>
              </a:rPr>
              <a:t>КРИТЕРИИ ОЦЕНКИ </a:t>
            </a:r>
            <a:br/>
            <a:r>
              <a:rPr b="1" lang="ru-RU" sz="3200" spc="-1" strike="noStrike">
                <a:solidFill>
                  <a:srgbClr val="c00000"/>
                </a:solidFill>
                <a:latin typeface="Arial"/>
                <a:ea typeface="Arial"/>
              </a:rPr>
              <a:t>ЭФФЕКТИВНОСТИ ЛЕЧЕНИЯ </a:t>
            </a:r>
            <a:br/>
            <a:r>
              <a:rPr b="1" lang="ru-RU" sz="3200" spc="-1" strike="noStrike">
                <a:solidFill>
                  <a:srgbClr val="c00000"/>
                </a:solidFill>
                <a:latin typeface="Arial"/>
                <a:ea typeface="Arial"/>
              </a:rPr>
              <a:t> ОНКОЛОГИЧЕСКИХ БОЛЬНЫХ</a:t>
            </a:r>
            <a:br/>
            <a:endParaRPr b="0" lang="ru-RU" sz="3200" spc="-1" strike="noStrike">
              <a:latin typeface="Arial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CustomShape 1"/>
          <p:cNvSpPr/>
          <p:nvPr/>
        </p:nvSpPr>
        <p:spPr>
          <a:xfrm>
            <a:off x="143640" y="0"/>
            <a:ext cx="9648360" cy="5782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180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DejaVu Sans"/>
              </a:rPr>
              <a:t>КАЧЕСТВО ЖИЗНИ 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80000"/>
              </a:lnSpc>
            </a:pP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DejaVu Sans"/>
              </a:rPr>
              <a:t>ИНТЕГРАЛЬНАЯ ХАРАКТЕРИСТИКА ФИЗИЧЕСКОГО, ПСИХОЛОГИЧЕСКОГО, ЭМОЦИОНАЛЬНОГО  И  СОЦИАЛЬНОГО ФУНКЦИОНИРОВАНИЯ БОЛЬНОГО, ОСНОВАННАЯ НА ЕГО СУБЪЕКТИВНОМ ВОСПРИЯТИИ И ИЗМЕНЧИВАЯ ВО ВРЕМЕНИ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TextShape 1"/>
          <p:cNvSpPr txBox="1"/>
          <p:nvPr/>
        </p:nvSpPr>
        <p:spPr>
          <a:xfrm>
            <a:off x="359640" y="243000"/>
            <a:ext cx="9288720" cy="4685400"/>
          </a:xfrm>
          <a:prstGeom prst="rect">
            <a:avLst/>
          </a:prstGeom>
          <a:noFill/>
          <a:ln>
            <a:noFill/>
          </a:ln>
        </p:spPr>
        <p:txBody>
          <a:bodyPr lIns="75600" rIns="75600" tIns="37800" bIns="37800"/>
          <a:p>
            <a:pPr algn="just">
              <a:lnSpc>
                <a:spcPct val="140000"/>
              </a:lnSpc>
            </a:pPr>
            <a:r>
              <a:rPr b="1" lang="ru-RU" sz="2800" spc="-1" strike="noStrike">
                <a:solidFill>
                  <a:srgbClr val="800000"/>
                </a:solidFill>
                <a:latin typeface="Arial"/>
              </a:rPr>
              <a:t>   </a:t>
            </a:r>
            <a:r>
              <a:rPr b="1" lang="ru-RU" sz="2000" spc="-1" strike="noStrike">
                <a:solidFill>
                  <a:srgbClr val="800000"/>
                </a:solidFill>
                <a:latin typeface="Arial"/>
              </a:rPr>
              <a:t>Паллиативная медицинская помощь - </a:t>
            </a:r>
            <a:r>
              <a:rPr b="1" lang="ru-RU" sz="2000" spc="-1" strike="noStrike">
                <a:solidFill>
                  <a:srgbClr val="000066"/>
                </a:solidFill>
                <a:latin typeface="Arial"/>
              </a:rPr>
              <a:t>подход, который улучшает качество жизни пациентов (взрослых и детей) и их семей, столкнувшихся с трудностями опасного для жизни заболевания. Она предотвращает и облегчает страдания </a:t>
            </a:r>
            <a:r>
              <a:rPr b="1" lang="ru-RU" sz="2000" spc="-1" strike="noStrike">
                <a:solidFill>
                  <a:srgbClr val="c00000"/>
                </a:solidFill>
                <a:latin typeface="Arial"/>
              </a:rPr>
              <a:t>путем ранней диагностики, правильной оценки и лечения боли, </a:t>
            </a:r>
            <a:r>
              <a:rPr b="1" lang="ru-RU" sz="2000" spc="-1" strike="noStrike">
                <a:solidFill>
                  <a:srgbClr val="000066"/>
                </a:solidFill>
                <a:latin typeface="Arial"/>
              </a:rPr>
              <a:t>и решения других физических, психосоциальных или духовных проблем           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algn="r">
              <a:lnSpc>
                <a:spcPct val="110000"/>
              </a:lnSpc>
            </a:pPr>
            <a:r>
              <a:rPr b="0" i="1" lang="ru-RU" sz="1600" spc="-1" strike="noStrike">
                <a:solidFill>
                  <a:srgbClr val="800000"/>
                </a:solidFill>
                <a:latin typeface="Arial"/>
              </a:rPr>
              <a:t>                                                                                 </a:t>
            </a:r>
            <a:r>
              <a:rPr b="1" i="1" lang="ru-RU" sz="1300" spc="-1" strike="noStrike">
                <a:solidFill>
                  <a:srgbClr val="800000"/>
                </a:solidFill>
                <a:latin typeface="Arial"/>
              </a:rPr>
              <a:t>World Health Organization, 2018</a:t>
            </a:r>
            <a:endParaRPr b="0" lang="ru-RU" sz="1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7" name="CustomShape 2"/>
          <p:cNvSpPr/>
          <p:nvPr/>
        </p:nvSpPr>
        <p:spPr>
          <a:xfrm>
            <a:off x="2885400" y="5356800"/>
            <a:ext cx="5622480" cy="1756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75600" rIns="75600" tIns="37800" bIns="0" anchor="ctr"/>
          <a:p>
            <a:pPr>
              <a:lnSpc>
                <a:spcPct val="100000"/>
              </a:lnSpc>
            </a:pP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"/>
              </a:rPr>
              <a:t>http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2"/>
              </a:rPr>
              <a:t>://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3"/>
              </a:rPr>
              <a:t>www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4"/>
              </a:rPr>
              <a:t>.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5"/>
              </a:rPr>
              <a:t>who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6"/>
              </a:rPr>
              <a:t>.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7"/>
              </a:rPr>
              <a:t>int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8"/>
              </a:rPr>
              <a:t>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9"/>
              </a:rPr>
              <a:t>ru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0"/>
              </a:rPr>
              <a:t>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1"/>
              </a:rPr>
              <a:t>news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2"/>
              </a:rPr>
              <a:t>-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3"/>
              </a:rPr>
              <a:t>room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4"/>
              </a:rPr>
              <a:t>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5"/>
              </a:rPr>
              <a:t>fact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6"/>
              </a:rPr>
              <a:t>-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7"/>
              </a:rPr>
              <a:t>sheets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8"/>
              </a:rPr>
              <a:t>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19"/>
              </a:rPr>
              <a:t>detail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20"/>
              </a:rPr>
              <a:t>/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21"/>
              </a:rPr>
              <a:t>palliative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22"/>
              </a:rPr>
              <a:t>-</a:t>
            </a:r>
            <a:r>
              <a:rPr b="0" lang="ru-RU" sz="900" spc="-1" strike="noStrike" u="sng">
                <a:solidFill>
                  <a:srgbClr val="0000ff"/>
                </a:solidFill>
                <a:uFillTx/>
                <a:latin typeface="Arial"/>
                <a:ea typeface="DejaVu Sans"/>
                <a:hlinkClick r:id="rId23"/>
              </a:rPr>
              <a:t>care</a:t>
            </a:r>
            <a:r>
              <a:rPr b="0" lang="ru-RU" sz="900" spc="-1" strike="noStrike">
                <a:solidFill>
                  <a:srgbClr val="800000"/>
                </a:solidFill>
                <a:latin typeface="Arial"/>
                <a:ea typeface="DejaVu Sans"/>
              </a:rPr>
              <a:t> </a:t>
            </a:r>
            <a:r>
              <a:rPr b="0" i="1" lang="ru-RU" sz="900" spc="-1" strike="noStrike">
                <a:solidFill>
                  <a:srgbClr val="800000"/>
                </a:solidFill>
                <a:latin typeface="Arial"/>
                <a:ea typeface="DejaVu Sans"/>
              </a:rPr>
              <a:t>(дата обращения 30 сентября 2018 г.)</a:t>
            </a:r>
            <a:endParaRPr b="0" lang="ru-RU" sz="900" spc="-1" strike="noStrike">
              <a:latin typeface="Arial"/>
            </a:endParaRPr>
          </a:p>
        </p:txBody>
      </p:sp>
    </p:spTree>
  </p:cSld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CustomShape 1"/>
          <p:cNvSpPr/>
          <p:nvPr/>
        </p:nvSpPr>
        <p:spPr>
          <a:xfrm>
            <a:off x="0" y="0"/>
            <a:ext cx="10080000" cy="1034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90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Arial"/>
                <a:ea typeface="Arial"/>
              </a:rPr>
              <a:t>ВЫБОР ТАКТИКИ ЛЕЧЕНИЯ ОНКОЛОГИЧЕСКИХ БОЛЬНЫХ 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90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Arial"/>
                <a:ea typeface="Arial"/>
              </a:rPr>
              <a:t>В ЗАВИСИМОСТИ ОТ ЦЕЛИ И УРОВНЯ РИСКА</a:t>
            </a:r>
            <a:endParaRPr b="0" lang="ru-RU" sz="2400" spc="-1" strike="noStrike">
              <a:latin typeface="Arial"/>
            </a:endParaRPr>
          </a:p>
        </p:txBody>
      </p:sp>
      <p:graphicFrame>
        <p:nvGraphicFramePr>
          <p:cNvPr id="209" name="Table 2"/>
          <p:cNvGraphicFramePr/>
          <p:nvPr/>
        </p:nvGraphicFramePr>
        <p:xfrm>
          <a:off x="0" y="963000"/>
          <a:ext cx="10080000" cy="4512960"/>
        </p:xfrm>
        <a:graphic>
          <a:graphicData uri="http://schemas.openxmlformats.org/drawingml/2006/table">
            <a:tbl>
              <a:tblPr/>
              <a:tblGrid>
                <a:gridCol w="3182760"/>
                <a:gridCol w="2122560"/>
                <a:gridCol w="2106720"/>
                <a:gridCol w="2668320"/>
              </a:tblGrid>
              <a:tr h="99864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Вид 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лечения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1368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Цель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Уровень 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риска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1368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b="1" i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Поддержка физиологических функций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1368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115812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СПЕЦИАЛЬНОЕ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i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(в онкологической клинике)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излечение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высокий</a:t>
                      </a: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 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 </a:t>
                      </a: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да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14130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ПАЛЛИАТИВНАЯ МЕДИЦИНСКАЯ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ПОМОЩЬ   </a:t>
                      </a:r>
                      <a:r>
                        <a:rPr b="1" i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(дома или в стационаре)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по</a:t>
                      </a: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вышение качества жизни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низкий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только для повышения качества жизни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576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9435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ТЕРМИНАЛЬНЫЙ УХОД </a:t>
                      </a:r>
                      <a:r>
                        <a:rPr b="1" i="1" lang="ru-RU" sz="1600" spc="-1" strike="noStrike">
                          <a:solidFill>
                            <a:srgbClr val="002060"/>
                          </a:solidFill>
                          <a:latin typeface="Arial"/>
                          <a:ea typeface="Arial"/>
                        </a:rPr>
                        <a:t>(дома или в хосписе)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1368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повышения качества жизни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 </a:t>
                      </a:r>
                      <a:endParaRPr b="0" lang="ru-RU" sz="16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нет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576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99"/>
                        </a:spcBef>
                      </a:pPr>
                      <a:r>
                        <a:rPr b="1" lang="ru-RU" sz="1600" spc="-1" strike="noStrike">
                          <a:solidFill>
                            <a:srgbClr val="002060"/>
                          </a:solidFill>
                          <a:latin typeface="Arial"/>
                        </a:rPr>
                        <a:t>нет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marL="91440" marR="91440">
                    <a:lnL w="5760">
                      <a:solidFill>
                        <a:srgbClr val="000000"/>
                      </a:solidFill>
                    </a:lnL>
                    <a:lnR w="13680">
                      <a:solidFill>
                        <a:srgbClr val="000000"/>
                      </a:solidFill>
                    </a:lnR>
                    <a:lnT w="5760">
                      <a:solidFill>
                        <a:srgbClr val="000000"/>
                      </a:solidFill>
                    </a:lnT>
                    <a:lnB w="1368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Picture 2" descr=""/>
          <p:cNvPicPr/>
          <p:nvPr/>
        </p:nvPicPr>
        <p:blipFill>
          <a:blip r:embed="rId1"/>
          <a:stretch/>
        </p:blipFill>
        <p:spPr>
          <a:xfrm>
            <a:off x="1259640" y="1426320"/>
            <a:ext cx="6988680" cy="2982600"/>
          </a:xfrm>
          <a:prstGeom prst="rect">
            <a:avLst/>
          </a:prstGeom>
          <a:ln>
            <a:noFill/>
          </a:ln>
        </p:spPr>
      </p:pic>
      <p:sp>
        <p:nvSpPr>
          <p:cNvPr id="211" name="CustomShape 1"/>
          <p:cNvSpPr/>
          <p:nvPr/>
        </p:nvSpPr>
        <p:spPr>
          <a:xfrm>
            <a:off x="4032360" y="4779360"/>
            <a:ext cx="5688000" cy="5752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b="0" i="1" lang="ru-RU" sz="1200" spc="-1" strike="noStrike">
                <a:solidFill>
                  <a:srgbClr val="000066"/>
                </a:solidFill>
                <a:latin typeface="Arial"/>
                <a:ea typeface="MS PGothic"/>
              </a:rPr>
              <a:t>* Philippa H. Hawley, BMed, FRCPC</a:t>
            </a:r>
            <a:r>
              <a:rPr b="0" lang="ru-RU" sz="1200" spc="-1" strike="noStrike">
                <a:solidFill>
                  <a:srgbClr val="000066"/>
                </a:solidFill>
                <a:latin typeface="Arial"/>
                <a:ea typeface="MS PGothic"/>
              </a:rPr>
              <a:t> . </a:t>
            </a:r>
            <a:r>
              <a:rPr b="0" i="1" lang="ru-RU" sz="1200" spc="-1" strike="noStrike">
                <a:solidFill>
                  <a:srgbClr val="000066"/>
                </a:solidFill>
                <a:latin typeface="Arial"/>
                <a:ea typeface="MS PGothic"/>
              </a:rPr>
              <a:t>Journal of Pain and Symptom Management</a:t>
            </a:r>
            <a:r>
              <a:rPr b="0" lang="ru-RU" sz="1200" spc="-1" strike="noStrike">
                <a:solidFill>
                  <a:srgbClr val="000066"/>
                </a:solidFill>
                <a:latin typeface="Arial"/>
                <a:ea typeface="MS PGothic"/>
              </a:rPr>
              <a:t>  </a:t>
            </a:r>
            <a:endParaRPr b="0" lang="ru-RU" sz="12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1200" spc="-1" strike="noStrike">
                <a:solidFill>
                  <a:srgbClr val="000066"/>
                </a:solidFill>
                <a:latin typeface="Arial"/>
                <a:ea typeface="MS PGothic"/>
              </a:rPr>
              <a:t>  </a:t>
            </a:r>
            <a:r>
              <a:rPr b="0" lang="ru-RU" sz="1200" spc="-1" strike="noStrike">
                <a:solidFill>
                  <a:srgbClr val="000066"/>
                </a:solidFill>
                <a:latin typeface="Arial"/>
                <a:ea typeface="MS PGothic"/>
              </a:rPr>
              <a:t>Volume 47, Issue 1, Pages e2-e5 (January 2014)</a:t>
            </a:r>
            <a:endParaRPr b="0" lang="ru-RU" sz="1200" spc="-1" strike="noStrike">
              <a:latin typeface="Arial"/>
            </a:endParaRPr>
          </a:p>
        </p:txBody>
      </p:sp>
      <p:sp>
        <p:nvSpPr>
          <p:cNvPr id="212" name="CustomShape 2"/>
          <p:cNvSpPr/>
          <p:nvPr/>
        </p:nvSpPr>
        <p:spPr>
          <a:xfrm>
            <a:off x="1511640" y="189000"/>
            <a:ext cx="7142040" cy="8805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  <a:spcAft>
                <a:spcPts val="3186"/>
              </a:spcAft>
            </a:pPr>
            <a:r>
              <a:rPr b="1" lang="ru-RU" sz="2800" spc="-1" strike="noStrike">
                <a:solidFill>
                  <a:srgbClr val="800000"/>
                </a:solidFill>
                <a:latin typeface="Arial"/>
                <a:ea typeface="MS PGothic"/>
              </a:rPr>
              <a:t>МОДЕЛЬ ПАЛЛИАТИВНОЙ ПОМОЩИ 21 ВЕКА: «ГАЛСТУК-БАБОЧКА»  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13" name="CustomShape 3"/>
          <p:cNvSpPr/>
          <p:nvPr/>
        </p:nvSpPr>
        <p:spPr>
          <a:xfrm>
            <a:off x="1096200" y="2142000"/>
            <a:ext cx="1955160" cy="7027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 algn="ctr">
              <a:lnSpc>
                <a:spcPct val="100000"/>
              </a:lnSpc>
            </a:pPr>
            <a:r>
              <a:rPr b="1" lang="ru-RU" sz="2000" spc="-1" strike="noStrike">
                <a:solidFill>
                  <a:srgbClr val="000066"/>
                </a:solidFill>
                <a:latin typeface="Arial"/>
                <a:ea typeface="Arial"/>
              </a:rPr>
              <a:t>Специальное </a:t>
            </a:r>
            <a:endParaRPr b="0" lang="ru-RU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000" spc="-1" strike="noStrike">
                <a:solidFill>
                  <a:srgbClr val="000066"/>
                </a:solidFill>
                <a:latin typeface="Arial"/>
                <a:ea typeface="Arial"/>
              </a:rPr>
              <a:t>лечение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14" name="CustomShape 4"/>
          <p:cNvSpPr/>
          <p:nvPr/>
        </p:nvSpPr>
        <p:spPr>
          <a:xfrm>
            <a:off x="6881760" y="2123640"/>
            <a:ext cx="2078640" cy="7786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 algn="ctr">
              <a:lnSpc>
                <a:spcPct val="100000"/>
              </a:lnSpc>
              <a:spcBef>
                <a:spcPts val="598"/>
              </a:spcBef>
            </a:pPr>
            <a:r>
              <a:rPr b="1" lang="ru-RU" sz="2000" spc="-1" strike="noStrike">
                <a:solidFill>
                  <a:srgbClr val="000066"/>
                </a:solidFill>
                <a:latin typeface="Arial"/>
                <a:ea typeface="Arial"/>
              </a:rPr>
              <a:t>Паллиативная </a:t>
            </a:r>
            <a:endParaRPr b="0" lang="ru-RU" sz="20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598"/>
              </a:spcBef>
            </a:pPr>
            <a:r>
              <a:rPr b="1" lang="ru-RU" sz="2000" spc="-1" strike="noStrike">
                <a:solidFill>
                  <a:srgbClr val="000066"/>
                </a:solidFill>
                <a:latin typeface="Arial"/>
                <a:ea typeface="Arial"/>
              </a:rPr>
              <a:t>помощь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15" name="CustomShape 5"/>
          <p:cNvSpPr/>
          <p:nvPr/>
        </p:nvSpPr>
        <p:spPr>
          <a:xfrm>
            <a:off x="6927120" y="1622160"/>
            <a:ext cx="1542240" cy="3978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 algn="ctr">
              <a:lnSpc>
                <a:spcPct val="100000"/>
              </a:lnSpc>
              <a:spcBef>
                <a:spcPts val="598"/>
              </a:spcBef>
            </a:pPr>
            <a:r>
              <a:rPr b="0" lang="ru-RU" sz="2000" spc="-1" strike="noStrike">
                <a:solidFill>
                  <a:srgbClr val="800000"/>
                </a:solidFill>
                <a:latin typeface="Arial"/>
                <a:ea typeface="Arial"/>
              </a:rPr>
              <a:t>Выживание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16" name="CustomShape 6"/>
          <p:cNvSpPr/>
          <p:nvPr/>
        </p:nvSpPr>
        <p:spPr>
          <a:xfrm>
            <a:off x="6905880" y="2819160"/>
            <a:ext cx="1794960" cy="3978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 algn="ctr">
              <a:lnSpc>
                <a:spcPct val="100000"/>
              </a:lnSpc>
              <a:spcBef>
                <a:spcPts val="598"/>
              </a:spcBef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  <a:ea typeface="Arial"/>
              </a:rPr>
              <a:t>Переживание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17" name="CustomShape 7"/>
          <p:cNvSpPr/>
          <p:nvPr/>
        </p:nvSpPr>
        <p:spPr>
          <a:xfrm>
            <a:off x="3520800" y="2303280"/>
            <a:ext cx="3055320" cy="3362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1cfcd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 algn="ctr">
              <a:lnSpc>
                <a:spcPct val="100000"/>
              </a:lnSpc>
              <a:spcBef>
                <a:spcPts val="598"/>
              </a:spcBef>
            </a:pPr>
            <a:r>
              <a:rPr b="1" lang="ru-RU" sz="1600" spc="-1" strike="noStrike">
                <a:solidFill>
                  <a:srgbClr val="0033cc"/>
                </a:solidFill>
                <a:latin typeface="Arial"/>
                <a:ea typeface="Arial"/>
              </a:rPr>
              <a:t>Контроль боли и симптомов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18" name="CustomShape 8"/>
          <p:cNvSpPr/>
          <p:nvPr/>
        </p:nvSpPr>
        <p:spPr>
          <a:xfrm rot="837600">
            <a:off x="5434920" y="1951920"/>
            <a:ext cx="1618200" cy="3362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be5d6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 algn="ctr">
              <a:lnSpc>
                <a:spcPct val="100000"/>
              </a:lnSpc>
              <a:spcBef>
                <a:spcPts val="598"/>
              </a:spcBef>
            </a:pPr>
            <a:r>
              <a:rPr b="1" lang="ru-RU" sz="1600" spc="-1" strike="noStrike">
                <a:solidFill>
                  <a:srgbClr val="0033cc"/>
                </a:solidFill>
                <a:latin typeface="Arial"/>
                <a:ea typeface="DejaVu Sans"/>
              </a:rPr>
              <a:t>Реабилитация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19" name="CustomShape 9"/>
          <p:cNvSpPr/>
          <p:nvPr/>
        </p:nvSpPr>
        <p:spPr>
          <a:xfrm rot="20798400">
            <a:off x="5711400" y="2598120"/>
            <a:ext cx="1287720" cy="5191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be5d6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100000"/>
              </a:lnSpc>
              <a:spcBef>
                <a:spcPts val="598"/>
              </a:spcBef>
            </a:pPr>
            <a:r>
              <a:rPr b="0" lang="ru-RU" sz="1400" spc="-1" strike="noStrike">
                <a:solidFill>
                  <a:srgbClr val="0033cc"/>
                </a:solidFill>
                <a:latin typeface="Arial"/>
                <a:ea typeface="DejaVu Sans"/>
              </a:rPr>
              <a:t>Отделение ПМП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220" name="CustomShape 10"/>
          <p:cNvSpPr/>
          <p:nvPr/>
        </p:nvSpPr>
        <p:spPr>
          <a:xfrm rot="20687400">
            <a:off x="6129720" y="2842560"/>
            <a:ext cx="851760" cy="336240"/>
          </a:xfrm>
          <a:prstGeom prst="rect">
            <a:avLst/>
          </a:prstGeom>
          <a:solidFill>
            <a:srgbClr val="fbe5d6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 algn="ctr">
              <a:lnSpc>
                <a:spcPct val="100000"/>
              </a:lnSpc>
              <a:spcBef>
                <a:spcPts val="598"/>
              </a:spcBef>
            </a:pPr>
            <a:r>
              <a:rPr b="0" lang="ru-RU" sz="1600" spc="-1" strike="noStrike">
                <a:solidFill>
                  <a:srgbClr val="0033cc"/>
                </a:solidFill>
                <a:latin typeface="Arial"/>
                <a:ea typeface="DejaVu Sans"/>
              </a:rPr>
              <a:t>Хоспис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21" name="CustomShape 11"/>
          <p:cNvSpPr/>
          <p:nvPr/>
        </p:nvSpPr>
        <p:spPr>
          <a:xfrm>
            <a:off x="4493520" y="3591000"/>
            <a:ext cx="2846520" cy="3362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6800" bIns="46800"/>
          <a:p>
            <a:pPr algn="ctr">
              <a:lnSpc>
                <a:spcPct val="100000"/>
              </a:lnSpc>
              <a:spcBef>
                <a:spcPts val="598"/>
              </a:spcBef>
            </a:pPr>
            <a:r>
              <a:rPr b="1" lang="ru-RU" sz="1600" spc="-1" strike="noStrike">
                <a:solidFill>
                  <a:srgbClr val="000066"/>
                </a:solidFill>
                <a:latin typeface="Arial"/>
                <a:ea typeface="Arial"/>
              </a:rPr>
              <a:t>Финальный период жизни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22" name="CustomShape 12"/>
          <p:cNvSpPr/>
          <p:nvPr/>
        </p:nvSpPr>
        <p:spPr>
          <a:xfrm rot="20687400">
            <a:off x="6120000" y="2998440"/>
            <a:ext cx="150840" cy="177120"/>
          </a:xfrm>
          <a:prstGeom prst="rect">
            <a:avLst/>
          </a:prstGeom>
          <a:solidFill>
            <a:srgbClr val="fbe5d6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3" name="CustomShape 13"/>
          <p:cNvSpPr/>
          <p:nvPr/>
        </p:nvSpPr>
        <p:spPr>
          <a:xfrm rot="20687400">
            <a:off x="5564160" y="2788920"/>
            <a:ext cx="151200" cy="176760"/>
          </a:xfrm>
          <a:prstGeom prst="rect">
            <a:avLst/>
          </a:prstGeom>
          <a:solidFill>
            <a:srgbClr val="fbe5d6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4" name="CustomShape 14"/>
          <p:cNvSpPr/>
          <p:nvPr/>
        </p:nvSpPr>
        <p:spPr>
          <a:xfrm rot="20687400">
            <a:off x="5559840" y="2787840"/>
            <a:ext cx="152640" cy="152640"/>
          </a:xfrm>
          <a:prstGeom prst="rect">
            <a:avLst/>
          </a:prstGeom>
          <a:solidFill>
            <a:srgbClr val="fbe5d6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5" name="CustomShape 15"/>
          <p:cNvSpPr/>
          <p:nvPr/>
        </p:nvSpPr>
        <p:spPr>
          <a:xfrm rot="20687400">
            <a:off x="5433840" y="2852280"/>
            <a:ext cx="152640" cy="152640"/>
          </a:xfrm>
          <a:prstGeom prst="rect">
            <a:avLst/>
          </a:prstGeom>
          <a:solidFill>
            <a:srgbClr val="fbe5d6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Picture 3" descr=""/>
          <p:cNvPicPr/>
          <p:nvPr/>
        </p:nvPicPr>
        <p:blipFill>
          <a:blip r:embed="rId1"/>
          <a:stretch/>
        </p:blipFill>
        <p:spPr>
          <a:xfrm>
            <a:off x="1245240" y="536760"/>
            <a:ext cx="7572600" cy="5132160"/>
          </a:xfrm>
          <a:prstGeom prst="rect">
            <a:avLst/>
          </a:prstGeom>
          <a:ln>
            <a:noFill/>
          </a:ln>
        </p:spPr>
      </p:pic>
      <p:pic>
        <p:nvPicPr>
          <p:cNvPr id="227" name="Picture 2" descr=""/>
          <p:cNvPicPr/>
          <p:nvPr/>
        </p:nvPicPr>
        <p:blipFill>
          <a:blip r:embed="rId2"/>
          <a:stretch/>
        </p:blipFill>
        <p:spPr>
          <a:xfrm>
            <a:off x="4157280" y="0"/>
            <a:ext cx="4597560" cy="27079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CustomShape 1"/>
          <p:cNvSpPr/>
          <p:nvPr/>
        </p:nvSpPr>
        <p:spPr>
          <a:xfrm>
            <a:off x="1584000" y="243000"/>
            <a:ext cx="7262640" cy="1122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90000"/>
              </a:lnSpc>
            </a:pPr>
            <a:r>
              <a:rPr b="1" lang="ru-RU" sz="3200" spc="-1" strike="noStrike">
                <a:solidFill>
                  <a:srgbClr val="c00000"/>
                </a:solidFill>
                <a:latin typeface="Arial"/>
                <a:ea typeface="Arial"/>
              </a:rPr>
              <a:t>ХАРАКТЕРНЫЕ ПРИЗНАКИ </a:t>
            </a:r>
            <a:br/>
            <a:r>
              <a:rPr b="1" lang="ru-RU" sz="3200" spc="-1" strike="noStrike">
                <a:solidFill>
                  <a:srgbClr val="c00000"/>
                </a:solidFill>
                <a:latin typeface="Arial"/>
                <a:ea typeface="Arial"/>
              </a:rPr>
              <a:t>КАЧЕСТВА ЖИЗНИ</a:t>
            </a:r>
            <a:br/>
            <a:endParaRPr b="0" lang="ru-RU" sz="3200" spc="-1" strike="noStrike">
              <a:latin typeface="Arial"/>
            </a:endParaRPr>
          </a:p>
        </p:txBody>
      </p:sp>
      <p:sp>
        <p:nvSpPr>
          <p:cNvPr id="229" name="CustomShape 2"/>
          <p:cNvSpPr/>
          <p:nvPr/>
        </p:nvSpPr>
        <p:spPr>
          <a:xfrm>
            <a:off x="431640" y="1395000"/>
            <a:ext cx="9360360" cy="3997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7520">
              <a:lnSpc>
                <a:spcPct val="90000"/>
              </a:lnSpc>
              <a:spcBef>
                <a:spcPts val="998"/>
              </a:spcBef>
            </a:pP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- МНОГОМЕРНОСТЬ</a:t>
            </a:r>
            <a:endParaRPr b="0" lang="ru-RU" sz="2800" spc="-1" strike="noStrike">
              <a:latin typeface="Arial"/>
            </a:endParaRPr>
          </a:p>
          <a:p>
            <a:pPr marL="228600" indent="-227520">
              <a:lnSpc>
                <a:spcPct val="90000"/>
              </a:lnSpc>
              <a:spcBef>
                <a:spcPts val="998"/>
              </a:spcBef>
            </a:pP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 </a:t>
            </a:r>
            <a:endParaRPr b="0" lang="ru-RU" sz="2800" spc="-1" strike="noStrike">
              <a:latin typeface="Arial"/>
            </a:endParaRPr>
          </a:p>
          <a:p>
            <a:pPr marL="228600" indent="-227520">
              <a:lnSpc>
                <a:spcPct val="90000"/>
              </a:lnSpc>
              <a:spcBef>
                <a:spcPts val="998"/>
              </a:spcBef>
            </a:pP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- ИЗМЕНЧИВОСТЬ ВО ВРЕМЕНИ</a:t>
            </a:r>
            <a:endParaRPr b="0" lang="ru-RU" sz="2800" spc="-1" strike="noStrike">
              <a:latin typeface="Arial"/>
            </a:endParaRPr>
          </a:p>
          <a:p>
            <a:pPr marL="228600" indent="-227520">
              <a:lnSpc>
                <a:spcPct val="90000"/>
              </a:lnSpc>
              <a:spcBef>
                <a:spcPts val="998"/>
              </a:spcBef>
            </a:pP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 </a:t>
            </a:r>
            <a:endParaRPr b="0" lang="ru-RU" sz="2800" spc="-1" strike="noStrike">
              <a:latin typeface="Arial"/>
            </a:endParaRPr>
          </a:p>
          <a:p>
            <a:pPr marL="228600" indent="-227520">
              <a:lnSpc>
                <a:spcPct val="90000"/>
              </a:lnSpc>
              <a:spcBef>
                <a:spcPts val="998"/>
              </a:spcBef>
            </a:pPr>
            <a:r>
              <a:rPr b="1" lang="ru-RU" sz="2800" spc="-1" strike="noStrike">
                <a:solidFill>
                  <a:srgbClr val="002060"/>
                </a:solidFill>
                <a:latin typeface="Arial"/>
                <a:ea typeface="Arial"/>
              </a:rPr>
              <a:t>- УЧАСТИЕ БОЛЬНОГО В ОЦЕНКЕ</a:t>
            </a: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CustomShape 1"/>
          <p:cNvSpPr/>
          <p:nvPr/>
        </p:nvSpPr>
        <p:spPr>
          <a:xfrm>
            <a:off x="360" y="0"/>
            <a:ext cx="9934560" cy="117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5720" algn="ctr">
              <a:lnSpc>
                <a:spcPct val="9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31" name="CustomShape 2"/>
          <p:cNvSpPr/>
          <p:nvPr/>
        </p:nvSpPr>
        <p:spPr>
          <a:xfrm>
            <a:off x="324360" y="1508760"/>
            <a:ext cx="9272520" cy="3594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2" name="CustomShape 3"/>
          <p:cNvSpPr/>
          <p:nvPr/>
        </p:nvSpPr>
        <p:spPr>
          <a:xfrm>
            <a:off x="360" y="1572840"/>
            <a:ext cx="10078560" cy="3017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- Оценка физической активности больных по пятибалльной шкале ECOG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Карновского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оценки симптомов Эдмонтона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- Индекс Бартела (индекс активности в повседневной жизни)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- Краткий опросник ВОЗ для оценки качества жизни (WHOQOL –BREF)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CustomShape 1"/>
          <p:cNvSpPr/>
          <p:nvPr/>
        </p:nvSpPr>
        <p:spPr>
          <a:xfrm>
            <a:off x="360" y="0"/>
            <a:ext cx="9934560" cy="117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5720" algn="ctr">
              <a:lnSpc>
                <a:spcPct val="9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34" name="CustomShape 2"/>
          <p:cNvSpPr/>
          <p:nvPr/>
        </p:nvSpPr>
        <p:spPr>
          <a:xfrm>
            <a:off x="324360" y="1508760"/>
            <a:ext cx="9272520" cy="3594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5" name="CustomShape 3"/>
          <p:cNvSpPr/>
          <p:nvPr/>
        </p:nvSpPr>
        <p:spPr>
          <a:xfrm>
            <a:off x="360" y="1024920"/>
            <a:ext cx="10078560" cy="4113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SF-36 состоит из 36 вопросов, сгруппированных в восемь шкал: физическое функционирование, ролевая деятельность, телесная боль, общее здоровье, жизнеспособность, социальное функционирование, эмоциональное состояние и психическое здоровье.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Показатели каждой шкалы составлены таким образом, что чем выше значение показателя (от 0 до 100), тем лучше оценка по избранной шкале.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2060"/>
                </a:solidFill>
                <a:latin typeface="Arial"/>
                <a:ea typeface="DejaVu Sans"/>
              </a:rPr>
              <a:t>Из них формируют два параметра: психологический и физический компоненты здоровья.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CustomShape 1"/>
          <p:cNvSpPr/>
          <p:nvPr/>
        </p:nvSpPr>
        <p:spPr>
          <a:xfrm>
            <a:off x="0" y="0"/>
            <a:ext cx="9934920" cy="96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5720" algn="ctr">
              <a:lnSpc>
                <a:spcPct val="9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Опросники качества жизни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37" name="CustomShape 2"/>
          <p:cNvSpPr/>
          <p:nvPr/>
        </p:nvSpPr>
        <p:spPr>
          <a:xfrm>
            <a:off x="324360" y="1508760"/>
            <a:ext cx="9272520" cy="3594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8" name="CustomShape 3"/>
          <p:cNvSpPr/>
          <p:nvPr/>
        </p:nvSpPr>
        <p:spPr>
          <a:xfrm>
            <a:off x="0" y="819000"/>
            <a:ext cx="10080000" cy="4850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1. Физический компонент здоровья (Physical health — PH) Составляющие шкалы: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физическое функционирование;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ролевое функционирование, обусловленное физическим состоянием;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интенсивность боли;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общее состояние здоровья.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2. Психологический компонент здоровья (Mental Health — MH) Составляющие шкалы: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психическое здоровье;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ролевое функционирование, обусловленное эмоциональным состоянием;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социальное функционирование;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жизненная активность.</a:t>
            </a:r>
            <a:endParaRPr b="0" lang="ru-RU" sz="2000" spc="-1" strike="noStrike">
              <a:latin typeface="Arial"/>
            </a:endParaRPr>
          </a:p>
        </p:txBody>
      </p:sp>
    </p:spTree>
  </p:cSld>
  <p:timing>
    <p:tnLst>
      <p:par>
        <p:cTn id="25" dur="indefinite" restart="never" nodeType="tmRoot">
          <p:childTnLst>
            <p:seq>
              <p:cTn id="2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CustomShape 1"/>
          <p:cNvSpPr/>
          <p:nvPr/>
        </p:nvSpPr>
        <p:spPr>
          <a:xfrm>
            <a:off x="143280" y="0"/>
            <a:ext cx="9934560" cy="117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marL="228600" indent="-225720" algn="ctr">
              <a:lnSpc>
                <a:spcPct val="90000"/>
              </a:lnSpc>
              <a:spcBef>
                <a:spcPts val="1001"/>
              </a:spcBef>
            </a:pPr>
            <a:r>
              <a:rPr b="1" lang="ru-RU" sz="4000" spc="-1" strike="noStrike">
                <a:solidFill>
                  <a:srgbClr val="c00000"/>
                </a:solidFill>
                <a:latin typeface="Arial"/>
                <a:ea typeface="DejaVu Sans"/>
              </a:rPr>
              <a:t>Оценка  симптомов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40" name="CustomShape 2"/>
          <p:cNvSpPr/>
          <p:nvPr/>
        </p:nvSpPr>
        <p:spPr>
          <a:xfrm>
            <a:off x="324360" y="1508760"/>
            <a:ext cx="9272520" cy="3594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1" name="CustomShape 3"/>
          <p:cNvSpPr/>
          <p:nvPr/>
        </p:nvSpPr>
        <p:spPr>
          <a:xfrm>
            <a:off x="143640" y="1251000"/>
            <a:ext cx="9935280" cy="3841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Лидский опросник для оценки сна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оценки одышки MRC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Борга для оценки тяжести одышки (Borg)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Балльная шкала оценки кашля (Cough symptom score…)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Классификация тошноты и рвоты </a:t>
            </a:r>
            <a:r>
              <a:rPr b="1" i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(National Cancer Institute, USA)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Бристольская шкала оценки каловых масс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Рентгенологический «индекс запора» 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Гамельтона (ценка степени депрессии)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Глазго (определение уровня сознания)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депрессии Бека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Оценка стадии развития пролежней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DejaVu Sans"/>
              </a:rPr>
              <a:t>- Шкала RASS (шкала возбуждения-седации Ричмонда)</a:t>
            </a:r>
            <a:endParaRPr b="0" lang="ru-RU" sz="2000" spc="-1" strike="noStrike">
              <a:latin typeface="Arial"/>
            </a:endParaRPr>
          </a:p>
        </p:txBody>
      </p:sp>
    </p:spTree>
  </p:cSld>
  <p:timing>
    <p:tnLst>
      <p:par>
        <p:cTn id="27" dur="indefinite" restart="never" nodeType="tmRoot">
          <p:childTnLst>
            <p:seq>
              <p:cTn id="2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CustomShape 1"/>
          <p:cNvSpPr/>
          <p:nvPr/>
        </p:nvSpPr>
        <p:spPr>
          <a:xfrm>
            <a:off x="7118280" y="5255280"/>
            <a:ext cx="2266560" cy="30060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 anchor="ctr"/>
          <a:p>
            <a:pPr algn="r">
              <a:lnSpc>
                <a:spcPct val="100000"/>
              </a:lnSpc>
            </a:pPr>
            <a:fld id="{1359C55F-AA80-475B-8D7C-DFE08EC195C8}" type="slidenum">
              <a:rPr b="0" lang="ru-RU" sz="1200" spc="-1" strike="noStrike">
                <a:solidFill>
                  <a:srgbClr val="898989"/>
                </a:solidFill>
                <a:latin typeface="Arial"/>
                <a:ea typeface="DejaVu Sans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  <p:sp>
        <p:nvSpPr>
          <p:cNvPr id="243" name="CustomShape 2"/>
          <p:cNvSpPr/>
          <p:nvPr/>
        </p:nvSpPr>
        <p:spPr>
          <a:xfrm>
            <a:off x="288000" y="720000"/>
            <a:ext cx="9574920" cy="4615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Уменьшение симптоматики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Улучшение качества жизни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Большее удовлетворение от лечения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Уменьшение зависимости пациента от ухаживающего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Более раннее начало паллиативной помощи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Менее агрессивное лечение в конце жизни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000000"/>
                </a:solidFill>
                <a:latin typeface="Arial"/>
                <a:ea typeface="Arial"/>
              </a:rPr>
              <a:t>Отсутствие вреда для пациентов и для осуществляющих уход лиц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200" spc="-1" strike="noStrike">
                <a:solidFill>
                  <a:srgbClr val="800000"/>
                </a:solidFill>
                <a:latin typeface="Arial"/>
                <a:ea typeface="Arial"/>
              </a:rPr>
              <a:t>Снижение стоимости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44" name="CustomShape 3"/>
          <p:cNvSpPr/>
          <p:nvPr/>
        </p:nvSpPr>
        <p:spPr>
          <a:xfrm>
            <a:off x="435600" y="5336640"/>
            <a:ext cx="8492760" cy="245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0" lang="ru-RU" sz="1000" spc="-1" strike="noStrike">
                <a:solidFill>
                  <a:srgbClr val="262626"/>
                </a:solidFill>
                <a:latin typeface="Arial"/>
                <a:ea typeface="DejaVu Sans"/>
              </a:rPr>
              <a:t>Smith et al. ASCO Provisional Clinical Opinion: The integration of Palliative Care into Standard Oncology Care,” JCO, 2012.</a:t>
            </a:r>
            <a:endParaRPr b="0" lang="ru-RU" sz="1000" spc="-1" strike="noStrike">
              <a:latin typeface="Arial"/>
            </a:endParaRPr>
          </a:p>
        </p:txBody>
      </p:sp>
      <p:pic>
        <p:nvPicPr>
          <p:cNvPr id="245" name="Рисунок 6" descr=""/>
          <p:cNvPicPr/>
          <p:nvPr/>
        </p:nvPicPr>
        <p:blipFill>
          <a:blip r:embed="rId1"/>
          <a:stretch/>
        </p:blipFill>
        <p:spPr>
          <a:xfrm>
            <a:off x="119160" y="106200"/>
            <a:ext cx="2340360" cy="483120"/>
          </a:xfrm>
          <a:prstGeom prst="rect">
            <a:avLst/>
          </a:prstGeom>
          <a:ln>
            <a:noFill/>
          </a:ln>
        </p:spPr>
      </p:pic>
      <p:sp>
        <p:nvSpPr>
          <p:cNvPr id="246" name="CustomShape 4"/>
          <p:cNvSpPr/>
          <p:nvPr/>
        </p:nvSpPr>
        <p:spPr>
          <a:xfrm>
            <a:off x="2833560" y="106200"/>
            <a:ext cx="6967440" cy="458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70c0"/>
                </a:solidFill>
                <a:latin typeface="Arial"/>
                <a:ea typeface="Arial"/>
              </a:rPr>
              <a:t>ASCO: Взгляд на паллиативную помощь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47" name="Line 5"/>
          <p:cNvSpPr/>
          <p:nvPr/>
        </p:nvSpPr>
        <p:spPr>
          <a:xfrm>
            <a:off x="2578680" y="612720"/>
            <a:ext cx="6827040" cy="360"/>
          </a:xfrm>
          <a:prstGeom prst="line">
            <a:avLst/>
          </a:prstGeom>
          <a:ln w="57240">
            <a:solidFill>
              <a:srgbClr val="bc3004"/>
            </a:solidFill>
            <a:miter/>
          </a:ln>
        </p:spPr>
        <p:style>
          <a:lnRef idx="0"/>
          <a:fillRef idx="0"/>
          <a:effectRef idx="0"/>
          <a:fontRef idx="minor"/>
        </p:style>
      </p:sp>
    </p:spTree>
  </p:cSld>
  <p:timing>
    <p:tnLst>
      <p:par>
        <p:cTn id="29" dur="indefinite" restart="never" nodeType="tmRoot">
          <p:childTnLst>
            <p:seq>
              <p:cTn id="3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CustomShape 1"/>
          <p:cNvSpPr/>
          <p:nvPr/>
        </p:nvSpPr>
        <p:spPr>
          <a:xfrm>
            <a:off x="216000" y="504000"/>
            <a:ext cx="9502920" cy="4249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1" i="1" lang="ru-RU" sz="3200" spc="-1" strike="noStrike">
                <a:solidFill>
                  <a:srgbClr val="ffffff"/>
                </a:solidFill>
                <a:latin typeface="Arial"/>
                <a:ea typeface="Arial"/>
              </a:rPr>
              <a:t>	</a:t>
            </a:r>
            <a:r>
              <a:rPr b="1" i="1" lang="ru-RU" sz="3200" spc="-1" strike="noStrike">
                <a:solidFill>
                  <a:srgbClr val="ffffff"/>
                </a:solidFill>
                <a:latin typeface="Arial"/>
                <a:ea typeface="Arial"/>
              </a:rPr>
              <a:t>в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249" name="CustomShape 2"/>
          <p:cNvSpPr/>
          <p:nvPr/>
        </p:nvSpPr>
        <p:spPr>
          <a:xfrm>
            <a:off x="0" y="531000"/>
            <a:ext cx="10007280" cy="3140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b="1" lang="ru-RU" sz="2800" spc="-1" strike="noStrike">
                <a:solidFill>
                  <a:srgbClr val="000000"/>
                </a:solidFill>
                <a:latin typeface="Arial"/>
                <a:ea typeface="DejaVu Sans"/>
              </a:rPr>
              <a:t>Важной проблемой паллиативной онкологии в настоящее время является поиск лекарственных средств, которые могли бы оказывать не только определенное контролирующее влияние на саму опухоль, но и улучшать качество жизни пациентов, уменьшая одновременно проявления различных симптомов болезни. 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31" dur="indefinite" restart="never" nodeType="tmRoot">
          <p:childTnLst>
            <p:seq>
              <p:cTn id="3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CustomShape 1"/>
          <p:cNvSpPr/>
          <p:nvPr/>
        </p:nvSpPr>
        <p:spPr>
          <a:xfrm flipH="1">
            <a:off x="-993600" y="5454720"/>
            <a:ext cx="77400" cy="579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1" name="CustomShape 2"/>
          <p:cNvSpPr/>
          <p:nvPr/>
        </p:nvSpPr>
        <p:spPr>
          <a:xfrm>
            <a:off x="0" y="1035000"/>
            <a:ext cx="9936000" cy="3311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342720" indent="-3416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онкологии им. проф. Н.Н. Петрова,</a:t>
            </a:r>
            <a:endParaRPr b="0" lang="ru-RU" sz="2000" spc="-1" strike="noStrike">
              <a:latin typeface="Arial"/>
            </a:endParaRPr>
          </a:p>
          <a:p>
            <a:pPr marL="342720" indent="-3416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МНИОИ им. П.А. Герцена, </a:t>
            </a:r>
            <a:endParaRPr b="0" lang="ru-RU" sz="2000" spc="-1" strike="noStrike">
              <a:latin typeface="Arial"/>
            </a:endParaRPr>
          </a:p>
          <a:p>
            <a:pPr marL="342720" indent="-3416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онкологии  Вильнюс,</a:t>
            </a:r>
            <a:endParaRPr b="0" lang="ru-RU" sz="2000" spc="-1" strike="noStrike">
              <a:latin typeface="Arial"/>
            </a:endParaRPr>
          </a:p>
          <a:p>
            <a:pPr marL="342720" indent="-3416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Ростовский НИИ онкологии, </a:t>
            </a:r>
            <a:endParaRPr b="0" lang="ru-RU" sz="2000" spc="-1" strike="noStrike">
              <a:latin typeface="Arial"/>
            </a:endParaRPr>
          </a:p>
          <a:p>
            <a:pPr marL="342720" indent="-3416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Институт проблем онкологии Киев,</a:t>
            </a:r>
            <a:endParaRPr b="0" lang="ru-RU" sz="2000" spc="-1" strike="noStrike">
              <a:latin typeface="Arial"/>
            </a:endParaRPr>
          </a:p>
          <a:p>
            <a:pPr marL="342720" indent="-3416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экспериментальной медицины,</a:t>
            </a:r>
            <a:endParaRPr b="0" lang="ru-RU" sz="2000" spc="-1" strike="noStrike">
              <a:latin typeface="Arial"/>
            </a:endParaRPr>
          </a:p>
          <a:p>
            <a:pPr marL="342720" indent="-3416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Ленинградский ГИДУВ,</a:t>
            </a:r>
            <a:endParaRPr b="0" lang="ru-RU" sz="2000" spc="-1" strike="noStrike">
              <a:latin typeface="Arial"/>
            </a:endParaRPr>
          </a:p>
          <a:p>
            <a:pPr marL="342720" indent="-3416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нейрохирургии, </a:t>
            </a:r>
            <a:endParaRPr b="0" lang="ru-RU" sz="2000" spc="-1" strike="noStrike">
              <a:latin typeface="Arial"/>
            </a:endParaRPr>
          </a:p>
          <a:p>
            <a:pPr marL="342720" indent="-3416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Мариинская больница СПб,</a:t>
            </a:r>
            <a:endParaRPr b="0" lang="ru-RU" sz="2000" spc="-1" strike="noStrike">
              <a:latin typeface="Arial"/>
            </a:endParaRPr>
          </a:p>
          <a:p>
            <a:pPr marL="342720" indent="-3416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2000" spc="-1" strike="noStrike">
                <a:solidFill>
                  <a:srgbClr val="002060"/>
                </a:solidFill>
                <a:latin typeface="Arial"/>
                <a:ea typeface="Arial"/>
              </a:rPr>
              <a:t>НИИ онкологии Ростов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52" name="CustomShape 3"/>
          <p:cNvSpPr/>
          <p:nvPr/>
        </p:nvSpPr>
        <p:spPr>
          <a:xfrm>
            <a:off x="792000" y="243000"/>
            <a:ext cx="7502040" cy="734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 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33" dur="indefinite" restart="never" nodeType="tmRoot">
          <p:childTnLst>
            <p:seq>
              <p:cTn id="3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3" name="Group 1"/>
          <p:cNvGrpSpPr/>
          <p:nvPr/>
        </p:nvGrpSpPr>
        <p:grpSpPr>
          <a:xfrm>
            <a:off x="0" y="0"/>
            <a:ext cx="10078920" cy="5668920"/>
            <a:chOff x="0" y="0"/>
            <a:chExt cx="10078920" cy="5668920"/>
          </a:xfrm>
        </p:grpSpPr>
        <p:sp>
          <p:nvSpPr>
            <p:cNvPr id="254" name="CustomShape 2"/>
            <p:cNvSpPr/>
            <p:nvPr/>
          </p:nvSpPr>
          <p:spPr>
            <a:xfrm>
              <a:off x="0" y="0"/>
              <a:ext cx="10078920" cy="56689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55" name="CustomShape 3"/>
            <p:cNvSpPr/>
            <p:nvPr/>
          </p:nvSpPr>
          <p:spPr>
            <a:xfrm>
              <a:off x="435600" y="2954520"/>
              <a:ext cx="9286200" cy="22874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46800" bIns="46800"/>
            <a:p>
              <a:pPr algn="just">
                <a:lnSpc>
                  <a:spcPct val="90000"/>
                </a:lnSpc>
              </a:pP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     </a:t>
              </a: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Степень выраженности патологических симптомов при применении Сегедрина снизилась в среднем на 38,4%, и его эффективность подтверждена в 85% наблюдений. Кроме того, у 77,4% больных через 2–3 недели от начала приема Сегидрина зафиксировано снижение интоксикации, улучшение аппетита, повышение физической активности, нормализация сна. </a:t>
              </a:r>
              <a:endParaRPr b="0" lang="ru-RU" sz="2000" spc="-1" strike="noStrike">
                <a:latin typeface="Arial"/>
              </a:endParaRPr>
            </a:p>
            <a:p>
              <a:pPr algn="just">
                <a:lnSpc>
                  <a:spcPct val="90000"/>
                </a:lnSpc>
              </a:pP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     </a:t>
              </a:r>
              <a:r>
                <a:rPr b="1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Таким образом, целесообразность применения Гидразина сульфата (Сегидрина) в комплексе паллиативной медицинской помощи онкологическим больным с целью повышения качества жизни не вызывает сомнения.</a:t>
              </a:r>
              <a:r>
                <a:rPr b="0" lang="ru-RU" sz="2000" spc="-1" strike="noStrike">
                  <a:solidFill>
                    <a:srgbClr val="ffffff"/>
                  </a:solidFill>
                  <a:latin typeface="Times New Roman"/>
                  <a:ea typeface="Times New Roman"/>
                </a:rPr>
                <a:t> </a:t>
              </a:r>
              <a:endParaRPr b="0" lang="ru-RU" sz="2000" spc="-1" strike="noStrike">
                <a:latin typeface="Arial"/>
              </a:endParaRPr>
            </a:p>
          </p:txBody>
        </p:sp>
        <p:pic>
          <p:nvPicPr>
            <p:cNvPr id="256" name="Picture 4" descr=""/>
            <p:cNvPicPr/>
            <p:nvPr/>
          </p:nvPicPr>
          <p:blipFill>
            <a:blip r:embed="rId1">
              <a:lum contrast="18000"/>
            </a:blip>
            <a:srcRect l="1967" t="6347" r="2447" b="0"/>
            <a:stretch/>
          </p:blipFill>
          <p:spPr>
            <a:xfrm>
              <a:off x="126360" y="173160"/>
              <a:ext cx="9604080" cy="2697480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257" name="Group 4"/>
          <p:cNvGrpSpPr/>
          <p:nvPr/>
        </p:nvGrpSpPr>
        <p:grpSpPr>
          <a:xfrm>
            <a:off x="12240" y="0"/>
            <a:ext cx="10078920" cy="5668920"/>
            <a:chOff x="12240" y="0"/>
            <a:chExt cx="10078920" cy="5668920"/>
          </a:xfrm>
        </p:grpSpPr>
        <p:sp>
          <p:nvSpPr>
            <p:cNvPr id="258" name="CustomShape 5"/>
            <p:cNvSpPr/>
            <p:nvPr/>
          </p:nvSpPr>
          <p:spPr>
            <a:xfrm>
              <a:off x="12240" y="0"/>
              <a:ext cx="10078920" cy="56689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59" name="CustomShape 6"/>
            <p:cNvSpPr/>
            <p:nvPr/>
          </p:nvSpPr>
          <p:spPr>
            <a:xfrm>
              <a:off x="447840" y="2794320"/>
              <a:ext cx="9365040" cy="161748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46800" bIns="46800"/>
            <a:p>
              <a:pPr algn="just">
                <a:lnSpc>
                  <a:spcPct val="100000"/>
                </a:lnSpc>
              </a:pP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     </a:t>
              </a: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Как показали результаты проведенного исследования, отмечается </a:t>
              </a:r>
              <a:r>
                <a:rPr b="1" lang="ru-RU" sz="2000" spc="-1" strike="noStrike">
                  <a:solidFill>
                    <a:srgbClr val="a80018"/>
                  </a:solidFill>
                  <a:latin typeface="Times New Roman"/>
                  <a:ea typeface="DejaVu Sans"/>
                </a:rPr>
                <a:t>чёткая взаимосвязь между применением гидразина сульфата (Сегидрина) у инкурабельных онкологических больных и </a:t>
              </a:r>
              <a:r>
                <a:rPr b="1" lang="ru-RU" sz="2000" spc="-1" strike="noStrike" u="sng">
                  <a:solidFill>
                    <a:srgbClr val="a80018"/>
                  </a:solidFill>
                  <a:uFillTx/>
                  <a:latin typeface="Times New Roman"/>
                  <a:ea typeface="DejaVu Sans"/>
                </a:rPr>
                <a:t>снижением эффективных дозировок опиоидных анальгетиков</a:t>
              </a: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, </a:t>
              </a:r>
              <a:r>
                <a:rPr b="1" lang="ru-RU" sz="2000" spc="-1" strike="noStrike" u="sng">
                  <a:solidFill>
                    <a:srgbClr val="a80018"/>
                  </a:solidFill>
                  <a:uFillTx/>
                  <a:latin typeface="Times New Roman"/>
                  <a:ea typeface="DejaVu Sans"/>
                </a:rPr>
                <a:t>уменьшением потребности в адьювантных средствах</a:t>
              </a:r>
              <a:r>
                <a:rPr b="1" lang="ru-RU" sz="2000" spc="-1" strike="noStrike">
                  <a:solidFill>
                    <a:srgbClr val="000000"/>
                  </a:solidFill>
                  <a:latin typeface="Times New Roman"/>
                  <a:ea typeface="DejaVu Sans"/>
                </a:rPr>
                <a:t>, что, в том числе, приводит к снижению уровня вынужденной полипрагмазии.</a:t>
              </a:r>
              <a:endParaRPr b="0" lang="ru-RU" sz="2000" spc="-1" strike="noStrike">
                <a:latin typeface="Arial"/>
              </a:endParaRPr>
            </a:p>
          </p:txBody>
        </p:sp>
        <p:pic>
          <p:nvPicPr>
            <p:cNvPr id="260" name="Picture 19" descr=""/>
            <p:cNvPicPr/>
            <p:nvPr/>
          </p:nvPicPr>
          <p:blipFill>
            <a:blip r:embed="rId2"/>
            <a:srcRect l="1107" t="0" r="1576" b="0"/>
            <a:stretch/>
          </p:blipFill>
          <p:spPr>
            <a:xfrm>
              <a:off x="288720" y="0"/>
              <a:ext cx="9802440" cy="2592360"/>
            </a:xfrm>
            <a:prstGeom prst="rect">
              <a:avLst/>
            </a:prstGeom>
            <a:ln>
              <a:noFill/>
            </a:ln>
          </p:spPr>
        </p:pic>
      </p:grpSp>
    </p:spTree>
  </p:cSld>
  <p:timing>
    <p:tnLst>
      <p:par>
        <p:cTn id="35" dur="indefinite" restart="never" nodeType="tmRoot">
          <p:childTnLst>
            <p:seq>
              <p:cTn id="36" dur="indefinite" nodeType="mainSeq">
                <p:childTnLst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nodeType="clickEffect" fill="hold" presetClass="entr" presetID="4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 additive="repl">
                                        <p:cTn id="41"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CustomShape 1"/>
          <p:cNvSpPr/>
          <p:nvPr/>
        </p:nvSpPr>
        <p:spPr>
          <a:xfrm>
            <a:off x="503640" y="243000"/>
            <a:ext cx="8856360" cy="1511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1" i="1" lang="ru-RU" sz="1400" spc="-1" strike="noStrike">
                <a:solidFill>
                  <a:srgbClr val="002060"/>
                </a:solidFill>
                <a:latin typeface="Arial"/>
                <a:ea typeface="Arial"/>
              </a:rPr>
              <a:t>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Arial"/>
              </a:rPr>
              <a:t>Сегидрин как препарат сопроводительной терапии для повышения качества жизни и уменьшения хронического болевого синдрома у онкологических пациентов паллиативного профиля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1200" spc="-1" strike="noStrike">
                <a:solidFill>
                  <a:srgbClr val="002060"/>
                </a:solidFill>
                <a:latin typeface="Arial"/>
                <a:ea typeface="Arial"/>
              </a:rPr>
              <a:t>Г.Р. Абузарова, Г.С. Алексеева, Р.Р. Сарманаева, С.Е. Лапина</a:t>
            </a:r>
            <a:endParaRPr b="0" lang="ru-RU" sz="1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200" spc="-1" strike="noStrike">
              <a:latin typeface="Arial"/>
            </a:endParaRPr>
          </a:p>
        </p:txBody>
      </p:sp>
      <p:sp>
        <p:nvSpPr>
          <p:cNvPr id="262" name="CustomShape 2"/>
          <p:cNvSpPr/>
          <p:nvPr/>
        </p:nvSpPr>
        <p:spPr>
          <a:xfrm>
            <a:off x="0" y="1899000"/>
            <a:ext cx="9862920" cy="280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marL="228600" indent="-22752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  <a:ea typeface="Arial"/>
              </a:rPr>
              <a:t>Достоверное снижение интенсивности боли у онкологических больных через 28 дней от начала приема Сегидрина. </a:t>
            </a:r>
            <a:endParaRPr b="0" lang="ru-RU" sz="1600" spc="-1" strike="noStrike">
              <a:latin typeface="Arial"/>
            </a:endParaRPr>
          </a:p>
          <a:p>
            <a:pPr marL="228600" indent="-22752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  <a:ea typeface="Arial"/>
              </a:rPr>
              <a:t>Улучшением показателей опросника SF36: «ролевое функционирование», «социальное функционирование», «общее состояние здоровья» и «интенсивность боли».</a:t>
            </a:r>
            <a:endParaRPr b="0" lang="ru-RU" sz="1600" spc="-1" strike="noStrike">
              <a:latin typeface="Arial"/>
            </a:endParaRPr>
          </a:p>
          <a:p>
            <a:pPr marL="228600" indent="-22752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  <a:ea typeface="Arial"/>
              </a:rPr>
              <a:t>Около половины пациентов к концу исследования снизили дозу основного опиоидного анальгетика трамадола (25% уменьшили в 2 раза, 12% полностью прекратили прием). </a:t>
            </a:r>
            <a:endParaRPr b="0" lang="ru-RU" sz="1600" spc="-1" strike="noStrike">
              <a:latin typeface="Arial"/>
            </a:endParaRPr>
          </a:p>
          <a:p>
            <a:pPr marL="228600" indent="-22752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  <a:ea typeface="Arial"/>
              </a:rPr>
              <a:t>Адекватный контроль боли на фоне снижения дозы опиоидных анальгетиков произошли положительных изменения показателей уровня депрессии по Шкале Бека, а также показателей «субъективное качества сна» по Лидскому опроснику сна. </a:t>
            </a:r>
            <a:endParaRPr b="0" lang="ru-RU" sz="1600" spc="-1" strike="noStrike">
              <a:latin typeface="Arial"/>
            </a:endParaRPr>
          </a:p>
          <a:p>
            <a:pPr marL="228600" indent="-22752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  <a:ea typeface="Arial"/>
              </a:rPr>
              <a:t>Динамика положительных оценок удовлетворенности пациентов лечением («хорошо» и «отлично») продемонстрировала достоверное повышение их числа. 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600" spc="-1" strike="noStrike">
              <a:latin typeface="Arial"/>
            </a:endParaRPr>
          </a:p>
        </p:txBody>
      </p:sp>
      <p:sp>
        <p:nvSpPr>
          <p:cNvPr id="263" name="CustomShape 3"/>
          <p:cNvSpPr/>
          <p:nvPr/>
        </p:nvSpPr>
        <p:spPr>
          <a:xfrm>
            <a:off x="4176000" y="4824000"/>
            <a:ext cx="5326920" cy="430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i="1" lang="ru-RU" sz="1400" spc="-1" strike="noStrike">
                <a:solidFill>
                  <a:srgbClr val="002060"/>
                </a:solidFill>
                <a:latin typeface="Arial"/>
                <a:ea typeface="Arial"/>
              </a:rPr>
              <a:t>DOI: https: //dx.doi.org/10.18565/pharmateca.2018.12.00-00 </a:t>
            </a:r>
            <a:endParaRPr b="0" lang="ru-RU" sz="1400" spc="-1" strike="noStrike">
              <a:latin typeface="Arial"/>
            </a:endParaRPr>
          </a:p>
        </p:txBody>
      </p:sp>
    </p:spTree>
  </p:cSld>
  <p:timing>
    <p:tnLst>
      <p:par>
        <p:cTn id="42" dur="indefinite" restart="never" nodeType="tmRoot">
          <p:childTnLst>
            <p:seq>
              <p:cTn id="43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CustomShape 1"/>
          <p:cNvSpPr/>
          <p:nvPr/>
        </p:nvSpPr>
        <p:spPr>
          <a:xfrm>
            <a:off x="287640" y="0"/>
            <a:ext cx="8403480" cy="1754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1" i="1" lang="ru-RU" sz="1400" spc="-1" strike="noStrike">
                <a:solidFill>
                  <a:srgbClr val="002060"/>
                </a:solidFill>
                <a:latin typeface="Arial"/>
                <a:ea typeface="Arial"/>
              </a:rPr>
              <a:t>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Arial"/>
                <a:ea typeface="Arial"/>
              </a:rPr>
              <a:t>Сегидрин как препарат сопроводительной терапии для повышения качества жизни и уменьшения хронического болевого синдрома у онкологических пациентов паллиативного профиля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1200" spc="-1" strike="noStrike">
                <a:solidFill>
                  <a:srgbClr val="002060"/>
                </a:solidFill>
                <a:latin typeface="Arial"/>
                <a:ea typeface="Arial"/>
              </a:rPr>
              <a:t>Г.Р. Абузарова, Г.С. Алексеева, Р.Р. Сарманаева, С.Е. Лапина</a:t>
            </a:r>
            <a:endParaRPr b="0" lang="ru-RU" sz="1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200" spc="-1" strike="noStrike">
              <a:latin typeface="Arial"/>
            </a:endParaRPr>
          </a:p>
        </p:txBody>
      </p:sp>
      <p:sp>
        <p:nvSpPr>
          <p:cNvPr id="265" name="CustomShape 2"/>
          <p:cNvSpPr/>
          <p:nvPr/>
        </p:nvSpPr>
        <p:spPr>
          <a:xfrm>
            <a:off x="143640" y="1899000"/>
            <a:ext cx="9719280" cy="2303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  <a:ea typeface="Arial"/>
              </a:rPr>
              <a:t>6. Более половины больных оценили его влияние положительно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  <a:ea typeface="Arial"/>
              </a:rPr>
              <a:t>7. Препарат  может отсрочить применения опиоидных анальгетиков. 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  <a:ea typeface="Arial"/>
              </a:rPr>
              <a:t>8. Отмечалась хорошая переносимость пациентами.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  <a:ea typeface="Arial"/>
              </a:rPr>
              <a:t>9. Наилучшие результаты при использовании Сегидрина были отмечены у пациентов, получавших небольшие дозы опиоидов, ведущих относительно активный образ жизни, проводящих 50% дневного времени в постели, хотя отдельные успешные клинические случаи наблюдались у пациентов с физической активностью 3–4 балла по ECOG.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66" name="CustomShape 3"/>
          <p:cNvSpPr/>
          <p:nvPr/>
        </p:nvSpPr>
        <p:spPr>
          <a:xfrm>
            <a:off x="4464000" y="5040000"/>
            <a:ext cx="5398920" cy="430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i="1" lang="ru-RU" sz="1400" spc="-1" strike="noStrike">
                <a:solidFill>
                  <a:srgbClr val="002060"/>
                </a:solidFill>
                <a:latin typeface="Arial"/>
                <a:ea typeface="Arial"/>
              </a:rPr>
              <a:t>DOI: https: //dx.doi.org/10.18565/pharmateca.2018.12.00-00</a:t>
            </a:r>
            <a:endParaRPr b="0" lang="ru-RU" sz="1400" spc="-1" strike="noStrike">
              <a:latin typeface="Arial"/>
            </a:endParaRPr>
          </a:p>
        </p:txBody>
      </p:sp>
    </p:spTree>
  </p:cSld>
  <p:timing>
    <p:tnLst>
      <p:par>
        <p:cTn id="44" dur="indefinite" restart="never" nodeType="tmRoot">
          <p:childTnLst>
            <p:seq>
              <p:cTn id="45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CustomShape 1"/>
          <p:cNvSpPr/>
          <p:nvPr/>
        </p:nvSpPr>
        <p:spPr>
          <a:xfrm flipH="1">
            <a:off x="-1153080" y="5454720"/>
            <a:ext cx="316080" cy="579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8" name="CustomShape 2"/>
          <p:cNvSpPr/>
          <p:nvPr/>
        </p:nvSpPr>
        <p:spPr>
          <a:xfrm>
            <a:off x="72000" y="1008000"/>
            <a:ext cx="9862920" cy="495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5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Arial"/>
                <a:ea typeface="Times New Roman"/>
              </a:rPr>
              <a:t>   </a:t>
            </a: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-  Снижение лихорадки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   </a:t>
            </a: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-   Уменьшение отёчного синдрома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   </a:t>
            </a: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-   Уменьшение кровохарканья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   </a:t>
            </a: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-   Увеличение двигательной активности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   </a:t>
            </a: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-   Появление аппетита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   </a:t>
            </a: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-   Уменьшение болевого синдрома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   </a:t>
            </a: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Times New Roman"/>
              </a:rPr>
              <a:t>-   Улучшение психологического состояния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400" spc="-1" strike="noStrike">
              <a:latin typeface="Arial"/>
            </a:endParaRPr>
          </a:p>
        </p:txBody>
      </p:sp>
      <p:sp>
        <p:nvSpPr>
          <p:cNvPr id="269" name="CustomShape 3"/>
          <p:cNvSpPr/>
          <p:nvPr/>
        </p:nvSpPr>
        <p:spPr>
          <a:xfrm>
            <a:off x="720000" y="171000"/>
            <a:ext cx="7574040" cy="806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 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46" dur="indefinite" restart="never" nodeType="tmRoot">
          <p:childTnLst>
            <p:seq>
              <p:cTn id="47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CustomShape 1"/>
          <p:cNvSpPr/>
          <p:nvPr/>
        </p:nvSpPr>
        <p:spPr>
          <a:xfrm>
            <a:off x="-1072800" y="5670000"/>
            <a:ext cx="49680" cy="370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1" name="CustomShape 2"/>
          <p:cNvSpPr/>
          <p:nvPr/>
        </p:nvSpPr>
        <p:spPr>
          <a:xfrm>
            <a:off x="0" y="963000"/>
            <a:ext cx="10080000" cy="4391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при лимфогранулематозе – 37%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при раке молочной железы – 53%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при раке желудка – 44%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при раке гортани – 57%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при нейробластоме – 71%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Times New Roman"/>
              </a:rPr>
              <a:t>при десмоидах – 90%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Times New Roman"/>
              </a:rPr>
              <a:t>    </a:t>
            </a:r>
            <a:endParaRPr b="0" lang="ru-RU" sz="14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endParaRPr b="0" lang="ru-RU" sz="14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endParaRPr b="0" lang="ru-RU" sz="14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endParaRPr b="0" lang="ru-RU" sz="1400" spc="-1" strike="noStrike">
              <a:latin typeface="Arial"/>
            </a:endParaRPr>
          </a:p>
          <a:p>
            <a:pPr algn="r">
              <a:lnSpc>
                <a:spcPct val="85000"/>
              </a:lnSpc>
            </a:pP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Times New Roman"/>
              </a:rPr>
              <a:t> </a:t>
            </a:r>
            <a:r>
              <a:rPr b="0" lang="ru-RU" sz="1400" spc="-1" strike="noStrike">
                <a:solidFill>
                  <a:srgbClr val="000000"/>
                </a:solidFill>
                <a:latin typeface="Arial"/>
                <a:ea typeface="Times New Roman"/>
              </a:rPr>
              <a:t>С. В. Стражев, А. Ю. Березанцев, Т. В. Карандеева, А. А. Дробязко. Использование гидразина сульфата для оптимизации паллиативной медикаментозной терапии и улучшения качества жизни больных онкологического профиля.// Онкологическая колопроктология 2014 ; 2: 3-17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272" name="CustomShape 3"/>
          <p:cNvSpPr/>
          <p:nvPr/>
        </p:nvSpPr>
        <p:spPr>
          <a:xfrm>
            <a:off x="911520" y="243000"/>
            <a:ext cx="8520480" cy="734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Arial"/>
                <a:ea typeface="Times New Roman"/>
              </a:rPr>
              <a:t>ОБЩАЯ ЧАСТОТА ОПИСАННЫХ ПОЗИТИВНЫХ ЭФФЕКТОВ ГИДРАЗИНА СУЛЬФАТА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48" dur="indefinite" restart="never" nodeType="tmRoot">
          <p:childTnLst>
            <p:seq>
              <p:cTn id="49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CustomShape 1"/>
          <p:cNvSpPr/>
          <p:nvPr/>
        </p:nvSpPr>
        <p:spPr>
          <a:xfrm flipH="1" flipV="1">
            <a:off x="-1231560" y="5511960"/>
            <a:ext cx="394560" cy="1551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4" name="CustomShape 2"/>
          <p:cNvSpPr/>
          <p:nvPr/>
        </p:nvSpPr>
        <p:spPr>
          <a:xfrm>
            <a:off x="0" y="1035000"/>
            <a:ext cx="9864000" cy="244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Arial"/>
                <a:ea typeface="Times New Roman"/>
              </a:rPr>
              <a:t>■  </a:t>
            </a:r>
            <a:r>
              <a:rPr b="1" lang="ru-RU" sz="2000" spc="-1" strike="noStrike">
                <a:solidFill>
                  <a:srgbClr val="000000"/>
                </a:solidFill>
                <a:latin typeface="Arial"/>
                <a:ea typeface="Times New Roman"/>
              </a:rPr>
              <a:t>Отсутствие миелотоксичности – может назначаться больным с цитопенией, в том числе возникшей в результате химиотерапии и лучевой терапии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Arial"/>
                <a:ea typeface="Times New Roman"/>
              </a:rPr>
              <a:t>■  </a:t>
            </a:r>
            <a:r>
              <a:rPr b="1" lang="ru-RU" sz="2000" spc="-1" strike="noStrike">
                <a:solidFill>
                  <a:srgbClr val="000000"/>
                </a:solidFill>
                <a:latin typeface="Arial"/>
                <a:ea typeface="Times New Roman"/>
              </a:rPr>
              <a:t>Симптоматический эффект не только при злокачественных новообразованиях, но и доброкачественных образованиях ЦНС</a:t>
            </a:r>
            <a:r>
              <a:rPr b="1" lang="ru-RU" sz="20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275" name="CustomShape 3"/>
          <p:cNvSpPr/>
          <p:nvPr/>
        </p:nvSpPr>
        <p:spPr>
          <a:xfrm>
            <a:off x="359640" y="171000"/>
            <a:ext cx="9000360" cy="806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ГИДРАЗИНА СУЛЬФАТ 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50" dur="indefinite" restart="never" nodeType="tmRoot">
          <p:childTnLst>
            <p:seq>
              <p:cTn id="51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CustomShape 1"/>
          <p:cNvSpPr/>
          <p:nvPr/>
        </p:nvSpPr>
        <p:spPr>
          <a:xfrm flipH="1" flipV="1">
            <a:off x="-1231560" y="5511960"/>
            <a:ext cx="394560" cy="1551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7" name="CustomShape 2"/>
          <p:cNvSpPr/>
          <p:nvPr/>
        </p:nvSpPr>
        <p:spPr>
          <a:xfrm>
            <a:off x="431640" y="1971000"/>
            <a:ext cx="8813880" cy="251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200000"/>
              </a:lnSpc>
            </a:pPr>
            <a:r>
              <a:rPr b="1" lang="ru-RU" sz="2800" spc="-1" strike="noStrike">
                <a:solidFill>
                  <a:srgbClr val="1f497d"/>
                </a:solidFill>
                <a:latin typeface="Arial"/>
                <a:ea typeface="Arial"/>
              </a:rPr>
              <a:t>■ </a:t>
            </a:r>
            <a:r>
              <a:rPr b="1" lang="ru-RU" sz="2800" spc="-1" strike="noStrike">
                <a:solidFill>
                  <a:srgbClr val="1f497d"/>
                </a:solidFill>
                <a:latin typeface="Arial"/>
                <a:ea typeface="Arial"/>
              </a:rPr>
              <a:t>Тошнота,  рвота, отрыжка</a:t>
            </a:r>
            <a:endParaRPr b="0" lang="ru-RU" sz="2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800" spc="-1" strike="noStrike">
                <a:solidFill>
                  <a:srgbClr val="1f497d"/>
                </a:solidFill>
                <a:latin typeface="Arial"/>
                <a:ea typeface="Arial"/>
              </a:rPr>
              <a:t>■ </a:t>
            </a:r>
            <a:r>
              <a:rPr b="1" lang="ru-RU" sz="2800" spc="-1" strike="noStrike">
                <a:solidFill>
                  <a:srgbClr val="1f497d"/>
                </a:solidFill>
                <a:latin typeface="Arial"/>
                <a:ea typeface="Arial"/>
              </a:rPr>
              <a:t>Редко - бессонница, общее возбуждение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800" spc="-1" strike="noStrike">
              <a:latin typeface="Arial"/>
            </a:endParaRPr>
          </a:p>
        </p:txBody>
      </p:sp>
      <p:sp>
        <p:nvSpPr>
          <p:cNvPr id="278" name="CustomShape 3"/>
          <p:cNvSpPr/>
          <p:nvPr/>
        </p:nvSpPr>
        <p:spPr>
          <a:xfrm>
            <a:off x="215640" y="171000"/>
            <a:ext cx="9576360" cy="806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ПОБОЧНЫЕ ЭФФЕКТЫ ГИДРАЗИНА СУЛЬФАТА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52" dur="indefinite" restart="never" nodeType="tmRoot">
          <p:childTnLst>
            <p:seq>
              <p:cTn id="53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CustomShape 1"/>
          <p:cNvSpPr/>
          <p:nvPr/>
        </p:nvSpPr>
        <p:spPr>
          <a:xfrm flipH="1" flipV="1">
            <a:off x="-1231560" y="5511960"/>
            <a:ext cx="394560" cy="1551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0" name="CustomShape 2"/>
          <p:cNvSpPr/>
          <p:nvPr/>
        </p:nvSpPr>
        <p:spPr>
          <a:xfrm>
            <a:off x="0" y="1395000"/>
            <a:ext cx="10080000" cy="3965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200000"/>
              </a:lnSpc>
            </a:pP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Arial"/>
              </a:rPr>
              <a:t>■ </a:t>
            </a: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Arial"/>
              </a:rPr>
              <a:t>Противорвотные препараты (метоклопрамид)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200000"/>
              </a:lnSpc>
            </a:pP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Arial"/>
              </a:rPr>
              <a:t>■ </a:t>
            </a:r>
            <a:r>
              <a:rPr b="1" lang="ru-RU" sz="2400" spc="-1" strike="noStrike">
                <a:solidFill>
                  <a:srgbClr val="1f497d"/>
                </a:solidFill>
                <a:latin typeface="Arial"/>
                <a:ea typeface="Arial"/>
              </a:rPr>
              <a:t>Снотворные, транквилизаторы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200000"/>
              </a:lnSpc>
            </a:pPr>
            <a:endParaRPr b="0" lang="ru-RU" sz="2400" spc="-1" strike="noStrike">
              <a:latin typeface="Arial"/>
            </a:endParaRPr>
          </a:p>
          <a:p>
            <a:pPr algn="just">
              <a:lnSpc>
                <a:spcPct val="200000"/>
              </a:lnSpc>
            </a:pPr>
            <a:r>
              <a:rPr b="1" i="1" lang="ru-RU" sz="2400" spc="-1" strike="noStrike">
                <a:solidFill>
                  <a:srgbClr val="1f497d"/>
                </a:solidFill>
                <a:latin typeface="Arial"/>
                <a:ea typeface="Arial"/>
              </a:rPr>
              <a:t>Редко требуется снижение дозировки препарата или кратковременная его отмена (на 2-3 дня)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400" spc="-1" strike="noStrike">
              <a:latin typeface="Arial"/>
            </a:endParaRPr>
          </a:p>
        </p:txBody>
      </p:sp>
      <p:sp>
        <p:nvSpPr>
          <p:cNvPr id="281" name="CustomShape 3"/>
          <p:cNvSpPr/>
          <p:nvPr/>
        </p:nvSpPr>
        <p:spPr>
          <a:xfrm>
            <a:off x="215640" y="315000"/>
            <a:ext cx="9432360" cy="66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800" spc="-1" strike="noStrike">
                <a:solidFill>
                  <a:srgbClr val="c00000"/>
                </a:solidFill>
                <a:latin typeface="Arial"/>
                <a:ea typeface="Times New Roman"/>
              </a:rPr>
              <a:t>ТЕРАПИЯ ПОБОЧНЫХ ЭФФЕКТОВ ГИДРАЗИНА СУЛЬФАТА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54" dur="indefinite" restart="never" nodeType="tmRoot">
          <p:childTnLst>
            <p:seq>
              <p:cTn id="55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CustomShape 1"/>
          <p:cNvSpPr/>
          <p:nvPr/>
        </p:nvSpPr>
        <p:spPr>
          <a:xfrm flipH="1" flipV="1">
            <a:off x="-1231560" y="5511960"/>
            <a:ext cx="394560" cy="1551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3" name="CustomShape 2"/>
          <p:cNvSpPr/>
          <p:nvPr/>
        </p:nvSpPr>
        <p:spPr>
          <a:xfrm>
            <a:off x="0" y="1107000"/>
            <a:ext cx="10007280" cy="4463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Одновременный приём препарата Сегидрин с барбитуратами, этанолом, транквилизаторами и нейролептиками, может привести к резкому усилению токсичности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В экспериментах на лабораторных животных в случае предварительного приема препарата Сегидрин эффективность лечения многими противоопухолевыми препаратами увеличивается (исключение - циклофосфамид)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Препарат Сегидрин подавляет противоопухолевое действие циклофосфана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284" name="CustomShape 3"/>
          <p:cNvSpPr/>
          <p:nvPr/>
        </p:nvSpPr>
        <p:spPr>
          <a:xfrm>
            <a:off x="143640" y="171000"/>
            <a:ext cx="9936000" cy="806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Arial"/>
                <a:ea typeface="Times New Roman"/>
              </a:rPr>
              <a:t>ВЗАИМОДЕЙСТВИЕ ГИДРАЗИНА СУЛЬФАТА С ДРУГИМИ ЛЕКАРСТВЕННЫМИ ПРЕПАРАТАМИ И ВЕЩЕСТВАМИ 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56" dur="indefinite" restart="never" nodeType="tmRoot">
          <p:childTnLst>
            <p:seq>
              <p:cTn id="57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CustomShape 1"/>
          <p:cNvSpPr/>
          <p:nvPr/>
        </p:nvSpPr>
        <p:spPr>
          <a:xfrm flipH="1" flipV="1">
            <a:off x="-1231560" y="5511960"/>
            <a:ext cx="394560" cy="1551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6" name="CustomShape 2"/>
          <p:cNvSpPr/>
          <p:nvPr/>
        </p:nvSpPr>
        <p:spPr>
          <a:xfrm>
            <a:off x="30240" y="753120"/>
            <a:ext cx="9939960" cy="3771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■ 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вероятность возникновения побочных эффектов сведена к минимуму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спектр возможных побочных эффектов ограничен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может  быть рекомендован для амбулаторного лечения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не требует индивидуального подбора и коррекции дозы  </a:t>
            </a:r>
            <a:endParaRPr b="0" lang="ru-RU" sz="2000" spc="-1" strike="noStrike">
              <a:latin typeface="Arial"/>
            </a:endParaRPr>
          </a:p>
          <a:p>
            <a:pPr algn="just">
              <a:lnSpc>
                <a:spcPct val="200000"/>
              </a:lnSpc>
            </a:pP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■ </a:t>
            </a:r>
            <a:r>
              <a:rPr b="1" lang="ru-RU" sz="2000" spc="-1" strike="noStrike">
                <a:solidFill>
                  <a:srgbClr val="1f497d"/>
                </a:solidFill>
                <a:latin typeface="Arial"/>
                <a:ea typeface="Arial"/>
              </a:rPr>
              <a:t>удобство применения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90000"/>
              </a:lnSpc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287" name="CustomShape 3"/>
          <p:cNvSpPr/>
          <p:nvPr/>
        </p:nvSpPr>
        <p:spPr>
          <a:xfrm>
            <a:off x="0" y="99000"/>
            <a:ext cx="10080000" cy="402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85000"/>
              </a:lnSpc>
            </a:pPr>
            <a:r>
              <a:rPr b="1" lang="ru-RU" sz="2400" spc="-1" strike="noStrike">
                <a:solidFill>
                  <a:srgbClr val="c00000"/>
                </a:solidFill>
                <a:latin typeface="Arial"/>
                <a:ea typeface="Times New Roman"/>
              </a:rPr>
              <a:t>ПРЕИМУЩЕСТВА ГИДРАЗИНА СУЛЬФАТА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58" dur="indefinite" restart="never" nodeType="tmRoot">
          <p:childTnLst>
            <p:seq>
              <p:cTn id="59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CustomShape 1"/>
          <p:cNvSpPr/>
          <p:nvPr/>
        </p:nvSpPr>
        <p:spPr>
          <a:xfrm flipH="1" flipV="1">
            <a:off x="-1231560" y="5511960"/>
            <a:ext cx="394560" cy="1551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9" name="CustomShape 2"/>
          <p:cNvSpPr/>
          <p:nvPr/>
        </p:nvSpPr>
        <p:spPr>
          <a:xfrm>
            <a:off x="219240" y="1296000"/>
            <a:ext cx="9643680" cy="2743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>
              <a:lnSpc>
                <a:spcPct val="100000"/>
              </a:lnSpc>
            </a:pPr>
            <a:r>
              <a:rPr b="1" lang="ru-RU" sz="2200" spc="-1" strike="noStrike">
                <a:solidFill>
                  <a:srgbClr val="1f497d"/>
                </a:solidFill>
                <a:latin typeface="Arial"/>
                <a:ea typeface="Times New Roman"/>
              </a:rPr>
              <a:t>- Организация и развитие службы паллиативной медицинской помощи в системе здравоохранения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200" spc="-1" strike="noStrike">
                <a:solidFill>
                  <a:srgbClr val="1f497d"/>
                </a:solidFill>
                <a:latin typeface="Arial"/>
                <a:ea typeface="Times New Roman"/>
              </a:rPr>
              <a:t>- Повышение квалификации медицинских работников в вопросах современной методологии контроля симптомов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200" spc="-1" strike="noStrike">
                <a:solidFill>
                  <a:srgbClr val="1f497d"/>
                </a:solidFill>
                <a:latin typeface="Arial"/>
                <a:ea typeface="Times New Roman"/>
              </a:rPr>
              <a:t>- Широкое внедрение в клиническую практику современных неинвазивных препаратов, повышающих качество жизни</a:t>
            </a:r>
            <a:endParaRPr b="0" lang="ru-RU" sz="2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199"/>
              </a:spcBef>
            </a:pPr>
            <a:endParaRPr b="0" lang="ru-RU" sz="2200" spc="-1" strike="noStrike">
              <a:latin typeface="Arial"/>
            </a:endParaRPr>
          </a:p>
        </p:txBody>
      </p:sp>
      <p:sp>
        <p:nvSpPr>
          <p:cNvPr id="290" name="CustomShape 3"/>
          <p:cNvSpPr/>
          <p:nvPr/>
        </p:nvSpPr>
        <p:spPr>
          <a:xfrm rot="4800">
            <a:off x="-360" y="5760"/>
            <a:ext cx="10150920" cy="739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6800" bIns="46800"/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990000"/>
                </a:solidFill>
                <a:latin typeface="Arial"/>
                <a:ea typeface="Times New Roman"/>
              </a:rPr>
              <a:t>ПУТИ УЛУЧШЕНИЯ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85000"/>
              </a:lnSpc>
            </a:pPr>
            <a:r>
              <a:rPr b="1" lang="ru-RU" sz="2400" spc="-1" strike="noStrike">
                <a:solidFill>
                  <a:srgbClr val="990000"/>
                </a:solidFill>
                <a:latin typeface="Arial"/>
                <a:ea typeface="Times New Roman"/>
              </a:rPr>
              <a:t>КАЧЕСТВА ЖИЗНИ У ОНКОЛОГИЧЕСКИХ ПАЦИЕНТОВ</a:t>
            </a:r>
            <a:endParaRPr b="0" lang="ru-RU" sz="2400" spc="-1" strike="noStrike">
              <a:latin typeface="Arial"/>
            </a:endParaRPr>
          </a:p>
        </p:txBody>
      </p:sp>
    </p:spTree>
  </p:cSld>
  <p:timing>
    <p:tnLst>
      <p:par>
        <p:cTn id="60" dur="indefinite" restart="never" nodeType="tmRoot">
          <p:childTnLst>
            <p:seq>
              <p:cTn id="61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312</TotalTime>
  <Application>LibreOffice/6.0.1.1$Windows_X86_64 LibreOffice_project/60bfb1526849283ce2491346ed2aa51c465abfe6</Application>
  <Words>1210</Words>
  <Paragraphs>205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2020-05-24T10:24:32Z</dcterms:created>
  <dc:creator/>
  <dc:description/>
  <dc:language>ru-RU</dc:language>
  <cp:lastModifiedBy/>
  <dcterms:modified xsi:type="dcterms:W3CDTF">2020-05-27T12:10:49Z</dcterms:modified>
  <cp:revision>29</cp:revision>
  <dc:subject/>
  <dc:title>Слайд 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4</vt:i4>
  </property>
  <property fmtid="{D5CDD505-2E9C-101B-9397-08002B2CF9AE}" pid="8" name="PresentationFormat">
    <vt:lpwstr>Произвольный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27</vt:i4>
  </property>
</Properties>
</file>