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6" r:id="rId1"/>
  </p:sldMasterIdLst>
  <p:notesMasterIdLst>
    <p:notesMasterId r:id="rId15"/>
  </p:notesMasterIdLst>
  <p:sldIdLst>
    <p:sldId id="668" r:id="rId2"/>
    <p:sldId id="663" r:id="rId3"/>
    <p:sldId id="677" r:id="rId4"/>
    <p:sldId id="666" r:id="rId5"/>
    <p:sldId id="672" r:id="rId6"/>
    <p:sldId id="673" r:id="rId7"/>
    <p:sldId id="674" r:id="rId8"/>
    <p:sldId id="665" r:id="rId9"/>
    <p:sldId id="679" r:id="rId10"/>
    <p:sldId id="670" r:id="rId11"/>
    <p:sldId id="676" r:id="rId12"/>
    <p:sldId id="667" r:id="rId13"/>
    <p:sldId id="671" r:id="rId14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110" userDrawn="1">
          <p15:clr>
            <a:srgbClr val="A4A3A4"/>
          </p15:clr>
        </p15:guide>
        <p15:guide id="3" pos="665" userDrawn="1">
          <p15:clr>
            <a:srgbClr val="A4A3A4"/>
          </p15:clr>
        </p15:guide>
        <p15:guide id="4" orient="horz" pos="640" userDrawn="1">
          <p15:clr>
            <a:srgbClr val="A4A3A4"/>
          </p15:clr>
        </p15:guide>
        <p15:guide id="5" pos="211" userDrawn="1">
          <p15:clr>
            <a:srgbClr val="A4A3A4"/>
          </p15:clr>
        </p15:guide>
        <p15:guide id="6" pos="7469" userDrawn="1">
          <p15:clr>
            <a:srgbClr val="A4A3A4"/>
          </p15:clr>
        </p15:guide>
        <p15:guide id="7" pos="7015" userDrawn="1">
          <p15:clr>
            <a:srgbClr val="A4A3A4"/>
          </p15:clr>
        </p15:guide>
        <p15:guide id="8" pos="3840" userDrawn="1">
          <p15:clr>
            <a:srgbClr val="A4A3A4"/>
          </p15:clr>
        </p15:guide>
        <p15:guide id="9" orient="horz" pos="1117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  <p15:guide id="3" orient="horz" pos="3126">
          <p15:clr>
            <a:srgbClr val="A4A3A4"/>
          </p15:clr>
        </p15:guide>
        <p15:guide id="4" pos="214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Калина Янина Владимировна" initials="КЯВ" lastIdx="20" clrIdx="0"/>
  <p:cmAuthor id="1" name="Алексей Новиков" initials="АН" lastIdx="2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F0D9"/>
    <a:srgbClr val="FFCCCC"/>
    <a:srgbClr val="00B050"/>
    <a:srgbClr val="39B549"/>
    <a:srgbClr val="29ABE1"/>
    <a:srgbClr val="92278F"/>
    <a:srgbClr val="FFAB00"/>
    <a:srgbClr val="4472C4"/>
    <a:srgbClr val="FF0000"/>
    <a:srgbClr val="0C0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748" autoAdjust="0"/>
    <p:restoredTop sz="83543" autoAdjust="0"/>
  </p:normalViewPr>
  <p:slideViewPr>
    <p:cSldViewPr snapToGrid="0" showGuides="1">
      <p:cViewPr>
        <p:scale>
          <a:sx n="121" d="100"/>
          <a:sy n="121" d="100"/>
        </p:scale>
        <p:origin x="-324" y="-72"/>
      </p:cViewPr>
      <p:guideLst>
        <p:guide orient="horz" pos="4110"/>
        <p:guide orient="horz" pos="640"/>
        <p:guide orient="horz" pos="1117"/>
        <p:guide pos="665"/>
        <p:guide pos="211"/>
        <p:guide pos="7469"/>
        <p:guide pos="7015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462"/>
    </p:cViewPr>
  </p:sorterViewPr>
  <p:notesViewPr>
    <p:cSldViewPr snapToGrid="0">
      <p:cViewPr>
        <p:scale>
          <a:sx n="84" d="100"/>
          <a:sy n="84" d="100"/>
        </p:scale>
        <p:origin x="-3840" y="-72"/>
      </p:cViewPr>
      <p:guideLst>
        <p:guide orient="horz" pos="3107"/>
        <p:guide orient="horz" pos="3126"/>
        <p:guide pos="2121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730" tIns="45865" rIns="91730" bIns="4586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135"/>
          </a:xfrm>
          <a:prstGeom prst="rect">
            <a:avLst/>
          </a:prstGeom>
        </p:spPr>
        <p:txBody>
          <a:bodyPr vert="horz" lIns="91730" tIns="45865" rIns="91730" bIns="45865" rtlCol="0"/>
          <a:lstStyle>
            <a:lvl1pPr algn="r">
              <a:defRPr sz="1200"/>
            </a:lvl1pPr>
          </a:lstStyle>
          <a:p>
            <a:fld id="{B5AFD6EA-5CCF-4FC6-9A7E-EE7FFDDAFD0C}" type="datetimeFigureOut">
              <a:rPr lang="ru-RU" smtClean="0"/>
              <a:pPr/>
              <a:t>28.05.2020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39838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0" tIns="45865" rIns="91730" bIns="4586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1730" tIns="45865" rIns="91730" bIns="4586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8134"/>
          </a:xfrm>
          <a:prstGeom prst="rect">
            <a:avLst/>
          </a:prstGeom>
        </p:spPr>
        <p:txBody>
          <a:bodyPr vert="horz" lIns="91730" tIns="45865" rIns="91730" bIns="4586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8134"/>
          </a:xfrm>
          <a:prstGeom prst="rect">
            <a:avLst/>
          </a:prstGeom>
        </p:spPr>
        <p:txBody>
          <a:bodyPr vert="horz" lIns="91730" tIns="45865" rIns="91730" bIns="45865" rtlCol="0" anchor="b"/>
          <a:lstStyle>
            <a:lvl1pPr algn="r">
              <a:defRPr sz="1200"/>
            </a:lvl1pPr>
          </a:lstStyle>
          <a:p>
            <a:fld id="{FCBA448B-B649-4FCF-A116-AB798D4FFE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977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0C7FC-2690-4F25-BA62-0376F018BC3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33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626B-7D9B-4B55-B866-290201DAAB9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721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B5392-99FF-412D-99F0-997FF94D2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781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8600-F9E0-4BAD-8495-91DD36D924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055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91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418CC-BD4F-4D42-89EB-47A29100636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00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671C8-4BBE-45BD-8110-9849C8DC9CD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439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2FEDC-0C09-4535-99C3-B495C32863E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10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28557-22FD-4083-A5A6-810DFF5AE34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166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F8175-E715-4E7B-A85D-6FEADC20820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14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11E76-2373-4E5D-8ED2-3AB4DC346D2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02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64FA0-C1AC-4CE1-A8A7-F51A5DCE85E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702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D046B-8FDF-4A6C-8453-9DA63930E34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28.05.2020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82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5688" y="1834251"/>
            <a:ext cx="10080625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ДОСТУПНОСТЬ ОБЕСПЕЧЕНИЯ ЛЕКАРСТВЕННЫМИ  ПРЕПАРАТАМИ ДЛЯ ОКАЗАНИЯ ПАЛЛИАТИВНОЙ ПОМОЩИ В МОСКОВСКОЙ ОБЛАСТИ</a:t>
            </a:r>
          </a:p>
          <a:p>
            <a:pPr marL="0" indent="0"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Докладчик: Заместитель директора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ГБУ МО Мособлмедсервис</a:t>
            </a: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Железина А.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9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689" y="1"/>
            <a:ext cx="9364662" cy="1016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Мособлмедсервис – уполномоченное учреждение МО по закупке, продаже и выдаче НС и ПВ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7113" y="1337173"/>
            <a:ext cx="3630612" cy="1354285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32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321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аптечное 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учреждение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048750" y="-12698"/>
            <a:ext cx="2808287" cy="1041398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1071563" y="3802062"/>
            <a:ext cx="10080625" cy="24531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20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197 лечебных учреждений МО заключили контракты на поставку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Заявки поступают от ЛПУ по контрактам для оказания медицинской помощи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стационаре, а также заявки для обеспечения в аптеках льготной категории граждан (бесплатно)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Доставка в аптечные учреждения ЛП со склада один раз в неделю,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 лечебные учреждения – по установленному графику на месяц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55688" y="1028700"/>
            <a:ext cx="10080625" cy="189374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79107" y="1342581"/>
            <a:ext cx="3630612" cy="135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sz="32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круглосуточных 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аптеки</a:t>
            </a: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7505701" y="1351239"/>
            <a:ext cx="3630612" cy="1354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sz="32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r>
              <a:rPr lang="ru-RU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аптечных учреждений 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 отпуском НС и ПВ в 58 МО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5274073" y="2935139"/>
            <a:ext cx="1615280" cy="866923"/>
          </a:xfrm>
          <a:prstGeom prst="downArrow">
            <a:avLst>
              <a:gd name="adj1" fmla="val 54717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770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38" y="-8"/>
            <a:ext cx="2743200" cy="1011992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55687" y="1"/>
            <a:ext cx="10080625" cy="1016000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Государственные аптеки «полного цикла»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территории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Московской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63" y="1016000"/>
            <a:ext cx="6947451" cy="587050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113014" y="1194560"/>
            <a:ext cx="229986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Подольск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Кашира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Черноголовка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Королев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Пущино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Одинцово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Красногорск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Домодедово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Протвино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Химки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Шатура</a:t>
            </a:r>
          </a:p>
          <a:p>
            <a:pPr marL="342900" indent="-342900"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Истра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72689" y="1194550"/>
            <a:ext cx="226320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Электрогорск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Раменское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Чехов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Щелково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Ивантеевка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Люберцы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Коломна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Тучково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Пущино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Электросталь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Дмитров</a:t>
            </a:r>
          </a:p>
          <a:p>
            <a:pPr marL="342900" indent="-342900">
              <a:buFont typeface="+mj-lt"/>
              <a:buAutoNum type="arabicPeriod" startAt="13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Сергиев-Посад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114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5197816"/>
              </p:ext>
            </p:extLst>
          </p:nvPr>
        </p:nvGraphicFramePr>
        <p:xfrm>
          <a:off x="334963" y="1016002"/>
          <a:ext cx="11522077" cy="552259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2787">
                  <a:extLst>
                    <a:ext uri="{9D8B030D-6E8A-4147-A177-3AD203B41FA5}">
                      <a16:colId xmlns="" xmlns:a16="http://schemas.microsoft.com/office/drawing/2014/main" val="1704278637"/>
                    </a:ext>
                  </a:extLst>
                </a:gridCol>
                <a:gridCol w="714375">
                  <a:extLst>
                    <a:ext uri="{9D8B030D-6E8A-4147-A177-3AD203B41FA5}">
                      <a16:colId xmlns="" xmlns:a16="http://schemas.microsoft.com/office/drawing/2014/main" val="3226809639"/>
                    </a:ext>
                  </a:extLst>
                </a:gridCol>
                <a:gridCol w="1457325">
                  <a:extLst>
                    <a:ext uri="{9D8B030D-6E8A-4147-A177-3AD203B41FA5}">
                      <a16:colId xmlns="" xmlns:a16="http://schemas.microsoft.com/office/drawing/2014/main" val="4043115238"/>
                    </a:ext>
                  </a:extLst>
                </a:gridCol>
                <a:gridCol w="4314825">
                  <a:extLst>
                    <a:ext uri="{9D8B030D-6E8A-4147-A177-3AD203B41FA5}">
                      <a16:colId xmlns="" xmlns:a16="http://schemas.microsoft.com/office/drawing/2014/main" val="916517630"/>
                    </a:ext>
                  </a:extLst>
                </a:gridCol>
                <a:gridCol w="4322765">
                  <a:extLst>
                    <a:ext uri="{9D8B030D-6E8A-4147-A177-3AD203B41FA5}">
                      <a16:colId xmlns="" xmlns:a16="http://schemas.microsoft.com/office/drawing/2014/main" val="635667831"/>
                    </a:ext>
                  </a:extLst>
                </a:gridCol>
              </a:tblGrid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Аптеки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Муниципалитет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Адрес аптеки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Режим работы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08472483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Балашиха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Балашиха 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мкр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Павлино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Троицкая дом 3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8:00-20:00 ежедневно</a:t>
                      </a:r>
                      <a:r>
                        <a:rPr lang="ru-RU" sz="10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получение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лицензии в июне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1126004597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Балашиха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г.Балашиха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проспект Ленина, д.30, пом.324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08.00-20.00, суббота 9:00 до 15:00 воскресенье 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4202654822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Видное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Ленинский район, пос.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Новодрожжино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Будни 8:00-16.30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1382317301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Волоколамск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г.Волоколамск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ул. Ново-Солдатская, д. 16, МБУЗ "Волоколамская ЦРБ"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08.00-16.30,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178933667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Воскресенск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г.Воскресенск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Больничный проезд, д.1, корп.2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08:00-18:00,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1364397114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Дмитров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г.Дмитров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ул.Больничная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08.00-20.00,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2100501731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Долгопрудный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г.Долгопрудный,ул.Павлова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08.00-20.00,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311126912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Домодедово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г.Домодедово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мкрн.Авиационный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Туполева, д. 20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973455008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Дубна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г.Дубна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ул. 9 Мая, д.7в, строение 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Будни 8:00-16.30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2626603223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Егорьевск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Егорьевск, ул. Жукова Гора, д. 19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8:00-18:30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4151711919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Железнодорожный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г.Балашиха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проспект Ленина, д.30, пом.324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8:00-18:30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58690577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Жуковский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Жуковский, ул. Фрунзе, д. №1, корпус №2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Будни 8:00-16.30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1700085346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Зарайск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г.Зарайск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ул. Октябрьская, д.21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08:00-18:00,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4040903676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Ивантеевка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Ивантеевка, ул. Первомайская, д. 30/2.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08:00 до 20:00 ежедневно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2749086258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Истра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Истринский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р-он,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г.Дедовск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ул.Больничная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д.5, корп.11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 с  08:00-19:00 суббота с 8.00-13.00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3755060930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Истра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с.Павловская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Слобода,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ул.Стадион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д.2,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пом.I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с 08:00 до 20:00, суббота с 09:00 до 16:00, воскресенье выходной 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1647352489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1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Истра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Истра, ул. Ленина, д.2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891" marT="5891" marB="0" anchor="ctr"/>
                </a:tc>
                <a:extLst>
                  <a:ext uri="{0D108BD9-81ED-4DB2-BD59-A6C34878D82A}">
                    <a16:rowId xmlns="" xmlns:a16="http://schemas.microsoft.com/office/drawing/2014/main" val="1907274755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38" y="0"/>
            <a:ext cx="2743200" cy="1016001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55689" y="1"/>
            <a:ext cx="9364662" cy="1016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Режим работы аптек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033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4402334"/>
              </p:ext>
            </p:extLst>
          </p:nvPr>
        </p:nvGraphicFramePr>
        <p:xfrm>
          <a:off x="334963" y="1016000"/>
          <a:ext cx="11522074" cy="55086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34922">
                  <a:extLst>
                    <a:ext uri="{9D8B030D-6E8A-4147-A177-3AD203B41FA5}">
                      <a16:colId xmlns="" xmlns:a16="http://schemas.microsoft.com/office/drawing/2014/main" val="947940415"/>
                    </a:ext>
                  </a:extLst>
                </a:gridCol>
                <a:gridCol w="720815">
                  <a:extLst>
                    <a:ext uri="{9D8B030D-6E8A-4147-A177-3AD203B41FA5}">
                      <a16:colId xmlns="" xmlns:a16="http://schemas.microsoft.com/office/drawing/2014/main" val="2000920798"/>
                    </a:ext>
                  </a:extLst>
                </a:gridCol>
                <a:gridCol w="1428750">
                  <a:extLst>
                    <a:ext uri="{9D8B030D-6E8A-4147-A177-3AD203B41FA5}">
                      <a16:colId xmlns="" xmlns:a16="http://schemas.microsoft.com/office/drawing/2014/main" val="4067585141"/>
                    </a:ext>
                  </a:extLst>
                </a:gridCol>
                <a:gridCol w="4324350">
                  <a:extLst>
                    <a:ext uri="{9D8B030D-6E8A-4147-A177-3AD203B41FA5}">
                      <a16:colId xmlns="" xmlns:a16="http://schemas.microsoft.com/office/drawing/2014/main" val="3143640722"/>
                    </a:ext>
                  </a:extLst>
                </a:gridCol>
                <a:gridCol w="4313237">
                  <a:extLst>
                    <a:ext uri="{9D8B030D-6E8A-4147-A177-3AD203B41FA5}">
                      <a16:colId xmlns="" xmlns:a16="http://schemas.microsoft.com/office/drawing/2014/main" val="65187264"/>
                    </a:ext>
                  </a:extLst>
                </a:gridCol>
              </a:tblGrid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Аптеки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Муниципалитет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Адрес аптеки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Режим работы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765942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Кашира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г.Кашира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ул.Садовая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 33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756647430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Клинский район, г. Клин, пр. Бородинский, владение № 27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8.00 до 20.00 ежедневно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2715572277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Коломна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Коломна, ул. Астахова, д.9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08:00-20:00,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3925754328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Королев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Королев, ул. Дзержинского, д. 11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1064241745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Красноармейск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г.Красноармейск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ул.Новая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жизнь, д.2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вторник и четверг 08.00-16.30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831740463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Красногорск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г.Красногорск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Волоколамское шоссе, 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1168018216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Лобня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г.Лобня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ул.Заречная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д.15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08:00-17:00. суббота - 8:00-13:00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2717019154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Лотошино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Лотошино,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р.п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Лотошино, ул. Спортивная, д. 9, пом. 1Р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08:00-12:00, СБ и ВС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2358830741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Луховицы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г.Луховицы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ул.Мира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д.39/5 корп.5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Будни 8:00-16.30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1154250102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Лыткарино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г.Лыткарино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ул. Комсомольская, д.3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08.00-20.00,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440795333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Люберцы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Люберцы, Октябрьский проспект 380-Ж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1008837205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Можайск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г.Можайск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ул. Амбулаторная, д.1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с 08.00 до 18.00,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суббота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08.00-16.30 воскресенье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3080030815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Мытищи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г.Мытищи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проспект Олимпийский , д.15, корп.6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 с   08:00-19:00, 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СБ и ВС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1503964976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Наро-Фоминск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г.Наро-Фоминск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ул. Новикова, д. 32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</a:t>
                      </a:r>
                      <a:r>
                        <a:rPr lang="ru-RU" sz="1000" u="none" strike="noStrike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8.00-20.00, СБ и ВС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538825317"/>
                  </a:ext>
                </a:extLst>
              </a:tr>
              <a:tr h="3442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091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ЗАТО Молодежный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Наро-Фоминский район, городское поселение Молодежный, пос. Молодежный, д.26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08.00-20.00 ежедневно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6091" marT="6091" marB="0" anchor="ctr"/>
                </a:tc>
                <a:extLst>
                  <a:ext uri="{0D108BD9-81ED-4DB2-BD59-A6C34878D82A}">
                    <a16:rowId xmlns="" xmlns:a16="http://schemas.microsoft.com/office/drawing/2014/main" val="214720860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38" y="0"/>
            <a:ext cx="2743200" cy="1016000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55689" y="1"/>
            <a:ext cx="9364662" cy="1016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Режим работы аптек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672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5799455"/>
              </p:ext>
            </p:extLst>
          </p:nvPr>
        </p:nvGraphicFramePr>
        <p:xfrm>
          <a:off x="334963" y="1016004"/>
          <a:ext cx="11522077" cy="552221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2787">
                  <a:extLst>
                    <a:ext uri="{9D8B030D-6E8A-4147-A177-3AD203B41FA5}">
                      <a16:colId xmlns="" xmlns:a16="http://schemas.microsoft.com/office/drawing/2014/main" val="1328540512"/>
                    </a:ext>
                  </a:extLst>
                </a:gridCol>
                <a:gridCol w="742950">
                  <a:extLst>
                    <a:ext uri="{9D8B030D-6E8A-4147-A177-3AD203B41FA5}">
                      <a16:colId xmlns="" xmlns:a16="http://schemas.microsoft.com/office/drawing/2014/main" val="3606413214"/>
                    </a:ext>
                  </a:extLst>
                </a:gridCol>
                <a:gridCol w="1419225">
                  <a:extLst>
                    <a:ext uri="{9D8B030D-6E8A-4147-A177-3AD203B41FA5}">
                      <a16:colId xmlns="" xmlns:a16="http://schemas.microsoft.com/office/drawing/2014/main" val="3304627298"/>
                    </a:ext>
                  </a:extLst>
                </a:gridCol>
                <a:gridCol w="4333875">
                  <a:extLst>
                    <a:ext uri="{9D8B030D-6E8A-4147-A177-3AD203B41FA5}">
                      <a16:colId xmlns="" xmlns:a16="http://schemas.microsoft.com/office/drawing/2014/main" val="1231154864"/>
                    </a:ext>
                  </a:extLst>
                </a:gridCol>
                <a:gridCol w="4313240">
                  <a:extLst>
                    <a:ext uri="{9D8B030D-6E8A-4147-A177-3AD203B41FA5}">
                      <a16:colId xmlns="" xmlns:a16="http://schemas.microsoft.com/office/drawing/2014/main" val="192989989"/>
                    </a:ext>
                  </a:extLst>
                </a:gridCol>
              </a:tblGrid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Аптеки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Муниципалитет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Адрес аптеки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Режим работы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0395523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Ногинск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Ногинск, Ремесленная ул., д.1В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8:00-20:00 ежедневно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4106027512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Одинцово 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г.Одинцово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ул.Маршала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Бирюзова, д. 30А-30Б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3387389911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Орехово-Зуево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Орехово-Зуево, пл. Привокзальная д. 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8.00 до 20.00 ежедневно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140679708"/>
                  </a:ext>
                </a:extLst>
              </a:tr>
              <a:tr h="3075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Павловский Посад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г.Павловский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Посад, в районе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ул.Южная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(71)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понедельник-пятница с 8.00 до 20.00 суббота, воскресенье  -выходной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1483485285"/>
                  </a:ext>
                </a:extLst>
              </a:tr>
              <a:tr h="3075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Подольск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Городской округ Подольск,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пос.Кузнечики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пр.Парковый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9, корп.1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08.00-20.00</a:t>
                      </a:r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суббота 09.00-14.00  воскресенье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1525472387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Протвино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г.Протвино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ул.Ленина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1235632572"/>
                  </a:ext>
                </a:extLst>
              </a:tr>
              <a:tr h="3075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Пушкино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Пушкинский район,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г.пос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Правдинский, ул. Лесная, д.2. МБУЗ "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Правдинская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поликлиника"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с 08.00 до 20.00, суббота, воскресенье - выходной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1457291737"/>
                  </a:ext>
                </a:extLst>
              </a:tr>
              <a:tr h="3075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Пушкино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Пушкино, ул.50 лет Комсомола, д. 45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 пятница с 08.00 до 20.00,  суббота воскресенье выходной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3422801969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Пущино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г.Пущино, мкр АБ, дом 18А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3970871393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Раменское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г.Раменское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ул.Михалевича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дом 18 пом.7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3290960153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Реутов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г.Реутов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Юбилейный  проспект, д.15, пом. 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 8.00 до 20.00 суббота,воскресенье выходные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384996113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Рошаль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Рошаль, ул. 1-я Первомайская, д.2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Будни 8:00-16.30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1562896239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Руза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Руза, п. Тучково, ул. Комсомольская д. 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08:00-20:00 ежедневно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2128778441"/>
                  </a:ext>
                </a:extLst>
              </a:tr>
              <a:tr h="3075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Сергиев Посад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Сергиево-Посадский р-н, г. Сергиев-Посад,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пр-кт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Красной Армии, д. 234, пом. 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8.00 до 20.00 ежедневно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3812766810"/>
                  </a:ext>
                </a:extLst>
              </a:tr>
              <a:tr h="3075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Серебряные Пруды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Серебряно-Прудский район,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р.п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Серебряные Пруды, ул.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Б.Луговая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д.3. МУЗ "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Cеребряно-Прудская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центральная районная больница"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Будни 8:00-16.30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2427529371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Серпухов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г.Серпухов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ул.Крюкова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08.30-18.00, суббота и воскресенье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1502304264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Солнечногорск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партнер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52862919"/>
                  </a:ext>
                </a:extLst>
              </a:tr>
              <a:tr h="3075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Ступино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г.Ступино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ул.Чайковского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владение №7 корп. 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08.00-20.00, суббота 08.00-14.00, воскресенье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3073838055"/>
                  </a:ext>
                </a:extLst>
              </a:tr>
              <a:tr h="2581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5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Талдом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г.Талдом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ул.Победы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д.19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Будни 8:00-16.30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4675" marT="4675" marB="0" anchor="ctr"/>
                </a:tc>
                <a:extLst>
                  <a:ext uri="{0D108BD9-81ED-4DB2-BD59-A6C34878D82A}">
                    <a16:rowId xmlns="" xmlns:a16="http://schemas.microsoft.com/office/drawing/2014/main" val="1996875709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40" y="0"/>
            <a:ext cx="2743200" cy="978693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55689" y="1"/>
            <a:ext cx="9364662" cy="1016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Режим работы аптек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24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7867537"/>
              </p:ext>
            </p:extLst>
          </p:nvPr>
        </p:nvGraphicFramePr>
        <p:xfrm>
          <a:off x="334962" y="1016004"/>
          <a:ext cx="11522076" cy="552560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22313">
                  <a:extLst>
                    <a:ext uri="{9D8B030D-6E8A-4147-A177-3AD203B41FA5}">
                      <a16:colId xmlns="" xmlns:a16="http://schemas.microsoft.com/office/drawing/2014/main" val="1168241445"/>
                    </a:ext>
                  </a:extLst>
                </a:gridCol>
                <a:gridCol w="704850">
                  <a:extLst>
                    <a:ext uri="{9D8B030D-6E8A-4147-A177-3AD203B41FA5}">
                      <a16:colId xmlns="" xmlns:a16="http://schemas.microsoft.com/office/drawing/2014/main" val="1425729960"/>
                    </a:ext>
                  </a:extLst>
                </a:gridCol>
                <a:gridCol w="1457325">
                  <a:extLst>
                    <a:ext uri="{9D8B030D-6E8A-4147-A177-3AD203B41FA5}">
                      <a16:colId xmlns="" xmlns:a16="http://schemas.microsoft.com/office/drawing/2014/main" val="1381554785"/>
                    </a:ext>
                  </a:extLst>
                </a:gridCol>
                <a:gridCol w="4314825">
                  <a:extLst>
                    <a:ext uri="{9D8B030D-6E8A-4147-A177-3AD203B41FA5}">
                      <a16:colId xmlns="" xmlns:a16="http://schemas.microsoft.com/office/drawing/2014/main" val="2675282861"/>
                    </a:ext>
                  </a:extLst>
                </a:gridCol>
                <a:gridCol w="4322763">
                  <a:extLst>
                    <a:ext uri="{9D8B030D-6E8A-4147-A177-3AD203B41FA5}">
                      <a16:colId xmlns="" xmlns:a16="http://schemas.microsoft.com/office/drawing/2014/main" val="493874023"/>
                    </a:ext>
                  </a:extLst>
                </a:gridCol>
              </a:tblGrid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Аптеки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Муниципалитет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Адрес аптеки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Режим работы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29013986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Фрязино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Фрязино, ул. Московская, д.7, строение 1.  МУЗ "Центральная городская больница им. М.В. Гольца"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-пятница 08.00-19.00, суббота 09.00-13.00, воскресенье - выходной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2631111024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Химки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г.Химки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ул.Пожарского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д.22 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 с   08:00-20:00, суббота и воскресенье - выходной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1992062571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Химки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Химки, ул. Чапаева, д. 11, пом. 001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3219835193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Черноголовка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г.Черноголовка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Школьный б-р, д.9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4118080816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Чехов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Чеховский р-н, г Чехов, ул Молодежная, д 1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2646796854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Шатура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г.Шатура, ул.Школьная,  д.12/17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2341806549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Шаховская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г/п Шаховская,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р.п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Шаховская, ул. 1-я Советская, д. 54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 08.00-16.30, вторник-пятница 08.00-15:30, суббота и воскресенье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2202648931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Щелково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г. Щелково, ул. Краснознаменская, д. 17,к.4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805497008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Электрогорск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Электрогорск, пл. Советская, д.2, этаж 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2961426003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Электросталь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Электросталь , ул. Первомайская, д.17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697932212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Звездный городок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Щелково, ул.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Краснознаменская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 17,к.4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1900485277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Звенигород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г.Одинцово,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ул.Маршала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Бирюзова, д. 30А-30Б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3402774949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Дзержинский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Люберцы, Октябрьский проспект 380-Ж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3457506901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Котельники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Люберцы, Октябрьский проспект 380-Ж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3817840952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Краснознаменск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г.Одинцово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ул.Маршала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Бирюзова, д. 30А-30Б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627528175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Лосино-Петровский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Щелково, ул.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Краснознаменская</a:t>
                      </a:r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д. 17,к.4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круглосуточно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1612909846"/>
                  </a:ext>
                </a:extLst>
              </a:tr>
              <a:tr h="306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478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Озеры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 Коломна, ул. Астахова, д.9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понедельник-пятница с 08.00 до 18.00,  суббота с 08.00-16.30 воскресенье - выходной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5478" marT="5478" marB="0" anchor="ctr"/>
                </a:tc>
                <a:extLst>
                  <a:ext uri="{0D108BD9-81ED-4DB2-BD59-A6C34878D82A}">
                    <a16:rowId xmlns="" xmlns:a16="http://schemas.microsoft.com/office/drawing/2014/main" val="1715061804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086850" y="-4"/>
            <a:ext cx="2770187" cy="978697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55688" y="0"/>
            <a:ext cx="10801350" cy="1016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Режим работы аптек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01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688" y="0"/>
            <a:ext cx="10801350" cy="1016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Закупки медицинских учреждений за 5 мес. 2020 года (квота=заявки за 5 мес.=прогноз год)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38" y="1"/>
            <a:ext cx="2743200" cy="1016000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713093"/>
              </p:ext>
            </p:extLst>
          </p:nvPr>
        </p:nvGraphicFramePr>
        <p:xfrm>
          <a:off x="334965" y="1015997"/>
          <a:ext cx="11522070" cy="550862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31835">
                  <a:extLst>
                    <a:ext uri="{9D8B030D-6E8A-4147-A177-3AD203B41FA5}">
                      <a16:colId xmlns="" xmlns:a16="http://schemas.microsoft.com/office/drawing/2014/main" val="4060784797"/>
                    </a:ext>
                  </a:extLst>
                </a:gridCol>
                <a:gridCol w="35941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6105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МНН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Дозировка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Квота на 2020 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Количество, отгруженное за 5 </a:t>
                      </a:r>
                      <a:r>
                        <a:rPr lang="ru-RU" sz="10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мес. </a:t>
                      </a:r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исполнения квоты 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расхода в 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Бупренорфин+Налоксон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Лоразепам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Пропионилфенилэтоксиэтилпиперидин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Тримеперидин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Тримеперидин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мг/мл 1 мл шприц.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1255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Морфин+Кодеин+Носкапин+Папаверин</a:t>
                      </a:r>
                      <a:endParaRPr lang="ru-RU" sz="1000" u="none" strike="noStrike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Тебаин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0,72+5,75+2,7+0,36+0,05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Фентанил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мкг/ч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2581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Фентанил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 мкг/ч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6439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187,2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Морфин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1489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Мидазолам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мг/3 мл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Фентанил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12.5 мкг/ч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Налоксон+Оксикодон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мг+40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1143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Налоксон+Оксикодон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 мг+ 5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45,6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Налоксон+Оксикодон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мг+10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2362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158,4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054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688" y="0"/>
            <a:ext cx="10801350" cy="1016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Закупки медицинских учреждений за 5 мес. 2020 года (квота=заявки за 5 мес.=прогноз год)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38" y="1"/>
            <a:ext cx="2743200" cy="1016000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988248"/>
              </p:ext>
            </p:extLst>
          </p:nvPr>
        </p:nvGraphicFramePr>
        <p:xfrm>
          <a:off x="334965" y="1015997"/>
          <a:ext cx="11522070" cy="550862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31835">
                  <a:extLst>
                    <a:ext uri="{9D8B030D-6E8A-4147-A177-3AD203B41FA5}">
                      <a16:colId xmlns="" xmlns:a16="http://schemas.microsoft.com/office/drawing/2014/main" val="4060784797"/>
                    </a:ext>
                  </a:extLst>
                </a:gridCol>
                <a:gridCol w="35941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392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6105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МНН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Дозировка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Квота на 2020 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Количество, отгруженное за 5 </a:t>
                      </a:r>
                      <a:r>
                        <a:rPr lang="ru-RU" sz="10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мес. </a:t>
                      </a:r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исполнения квоты 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расхода в 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Фентанил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мкг/ч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7374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249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597,6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Налоксон+Оксикодон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мг+20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2708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1974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184,8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1771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175,2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Лоразепам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1082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110,4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7770" marT="77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1291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770" marR="7770" marT="7770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1255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Фентанил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мкг/ч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4 239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487,2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Медазепам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6 081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700,8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12%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Золпидем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3 648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571,2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16%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Морфин+Кодеин+Носкапин+Папаверин+Тебаин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1,44+11,5+5,4+0,72+0,1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1 604,2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20%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Налбуфин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Морфин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11 736,9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1 226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2 942,4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Кетамин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21 378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3 567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8 560,8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Мидазолам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3 145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1 320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203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Тримеперидин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2 097,3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943,2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3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603291"/>
              </p:ext>
            </p:extLst>
          </p:nvPr>
        </p:nvGraphicFramePr>
        <p:xfrm>
          <a:off x="334965" y="1016004"/>
          <a:ext cx="11522075" cy="551877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19135">
                  <a:extLst>
                    <a:ext uri="{9D8B030D-6E8A-4147-A177-3AD203B41FA5}">
                      <a16:colId xmlns="" xmlns:a16="http://schemas.microsoft.com/office/drawing/2014/main" val="1948101936"/>
                    </a:ext>
                  </a:extLst>
                </a:gridCol>
                <a:gridCol w="3606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3922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922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392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392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3922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4565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МНН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Дозировка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Квота на 2020 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Количество, отгруженное за 5 </a:t>
                      </a:r>
                      <a:r>
                        <a:rPr lang="ru-RU" sz="10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мес. </a:t>
                      </a:r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исполнения квоты 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 расхода в 2020 г.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Натрия </a:t>
                      </a:r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оксибутират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11 859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2 425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5 820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Диазепам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57 279,8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13 362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32 068,8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56%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Тримеперидин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 мг/мл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39 563,5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9 854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23 649,6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Бупренорфин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 мг/мл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Хлордиазепоксид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1 669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1 087,2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Фентанил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мкг/мл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54 220,9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16 222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38 932,8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Алпразолам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0,25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2 140,8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Диазепам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34 975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10 870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26 088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Клоназепам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21 714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7 267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17 440,8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Фенобарбитал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29 342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10 466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25 118,4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Оксазепам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3 393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1 258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3 019,2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Нитразепам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4 238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1 708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4 099,2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Алпразолам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7 073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3 335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8 004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Клоназепам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 мг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5 026,2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2 946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7 070,4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141%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368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Буторфанол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мг/мл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38" y="-4"/>
            <a:ext cx="2743200" cy="978697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55688" y="0"/>
            <a:ext cx="10801350" cy="1016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Закупки медицинских учреждений за 5 мес. 2020 года (квота=заявки за 5 мес.=прогноз год)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67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aitsevdn\Downloads\photo5303210590019366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6" y="428625"/>
            <a:ext cx="4592642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aitsevdn\Downloads\photo53123957856037546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7" y="428625"/>
            <a:ext cx="4621213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549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38" y="0"/>
            <a:ext cx="2743200" cy="978691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687" y="1"/>
            <a:ext cx="10700883" cy="1016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Обращения граждан по доступности ЛП (НС и ПВ) в 2020г.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2135939"/>
              </p:ext>
            </p:extLst>
          </p:nvPr>
        </p:nvGraphicFramePr>
        <p:xfrm>
          <a:off x="334962" y="1016000"/>
          <a:ext cx="11522075" cy="55086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589338">
                  <a:extLst>
                    <a:ext uri="{9D8B030D-6E8A-4147-A177-3AD203B41FA5}">
                      <a16:colId xmlns="" xmlns:a16="http://schemas.microsoft.com/office/drawing/2014/main" val="1631785295"/>
                    </a:ext>
                  </a:extLst>
                </a:gridCol>
                <a:gridCol w="1466850">
                  <a:extLst>
                    <a:ext uri="{9D8B030D-6E8A-4147-A177-3AD203B41FA5}">
                      <a16:colId xmlns="" xmlns:a16="http://schemas.microsoft.com/office/drawing/2014/main" val="794112051"/>
                    </a:ext>
                  </a:extLst>
                </a:gridCol>
                <a:gridCol w="6465887">
                  <a:extLst>
                    <a:ext uri="{9D8B030D-6E8A-4147-A177-3AD203B41FA5}">
                      <a16:colId xmlns="" xmlns:a16="http://schemas.microsoft.com/office/drawing/2014/main" val="1427467428"/>
                    </a:ext>
                  </a:extLst>
                </a:gridCol>
              </a:tblGrid>
              <a:tr h="4590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Населенный пункт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обращений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Суть обращений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69511472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Мытищи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 у большинства.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76160312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Раменский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147794249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Королев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35936025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Видное г Ленинский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м.р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91746987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Одинцово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341250471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Подольск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832011517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Балашиха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341556100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Воскресенск г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54035748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Дубна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26475230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Железнодорожный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мкр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Балашиха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832999504"/>
                  </a:ext>
                </a:extLst>
              </a:tr>
              <a:tr h="45905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Лобня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027098608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06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3747985"/>
              </p:ext>
            </p:extLst>
          </p:nvPr>
        </p:nvGraphicFramePr>
        <p:xfrm>
          <a:off x="334964" y="1015999"/>
          <a:ext cx="11522073" cy="550862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628133">
                  <a:extLst>
                    <a:ext uri="{9D8B030D-6E8A-4147-A177-3AD203B41FA5}">
                      <a16:colId xmlns="" xmlns:a16="http://schemas.microsoft.com/office/drawing/2014/main" val="3245811932"/>
                    </a:ext>
                  </a:extLst>
                </a:gridCol>
                <a:gridCol w="1399478">
                  <a:extLst>
                    <a:ext uri="{9D8B030D-6E8A-4147-A177-3AD203B41FA5}">
                      <a16:colId xmlns="" xmlns:a16="http://schemas.microsoft.com/office/drawing/2014/main" val="1275094781"/>
                    </a:ext>
                  </a:extLst>
                </a:gridCol>
                <a:gridCol w="6494462">
                  <a:extLst>
                    <a:ext uri="{9D8B030D-6E8A-4147-A177-3AD203B41FA5}">
                      <a16:colId xmlns="" xmlns:a16="http://schemas.microsoft.com/office/drawing/2014/main" val="3176301296"/>
                    </a:ext>
                  </a:extLst>
                </a:gridCol>
              </a:tblGrid>
              <a:tr h="3934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Населенный пункт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обращений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Суть обращений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7204361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Лыткарино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65352136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Наро-Фоминский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770916220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Электросталь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853878792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Электроугли г Ногинский м.р.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795495249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Бронницы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неверно оформлен рецепт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200209764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Голицыно г Одинцовский м.р.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есть рецепт, уточняли где можно получить / когда поступит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3269709076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Домодедово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89046760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Жуковский г Жуковский г.о.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305692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Кашира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95173740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Коломенский г.о.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36079271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Люберцы г.о.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07691543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Ногинск г Ногинский м.р.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18318871"/>
                  </a:ext>
                </a:extLst>
              </a:tr>
              <a:tr h="393473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Орехово-Зуево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г.о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уточняли наличие ЛП, рецепта нет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53063138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13838" y="0"/>
            <a:ext cx="2743200" cy="978691"/>
          </a:xfrm>
        </p:spPr>
        <p:txBody>
          <a:bodyPr/>
          <a:lstStyle/>
          <a:p>
            <a:fld id="{D05D941D-AAF5-4A1F-A3D0-54AA4B7C5B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55687" y="1"/>
            <a:ext cx="10700883" cy="1016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Обращения граждан по доступности ЛП (НС и ПВ) в 2020г.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63" y="74608"/>
            <a:ext cx="7334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650305"/>
      </p:ext>
    </p:extLst>
  </p:cSld>
  <p:clrMapOvr>
    <a:masterClrMapping/>
  </p:clrMapOvr>
</p:sld>
</file>

<file path=ppt/theme/theme1.xml><?xml version="1.0" encoding="utf-8"?>
<a:theme xmlns:a="http://schemas.openxmlformats.org/drawingml/2006/main" name="1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15209</TotalTime>
  <Words>2268</Words>
  <Application>Microsoft Office PowerPoint</Application>
  <PresentationFormat>Произвольный</PresentationFormat>
  <Paragraphs>835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16_Тема Office</vt:lpstr>
      <vt:lpstr>Презентация PowerPoint</vt:lpstr>
      <vt:lpstr>Мособлмедсервис – уполномоченное учреждение МО по закупке, продаже и выдаче НС и ПВ</vt:lpstr>
      <vt:lpstr>Государственные аптеки «полного цикла»  на территории Московской области</vt:lpstr>
      <vt:lpstr>Режим работы аптек</vt:lpstr>
      <vt:lpstr>Режим работы аптек</vt:lpstr>
      <vt:lpstr>Режим работы аптек</vt:lpstr>
      <vt:lpstr>Режим работы аптек</vt:lpstr>
      <vt:lpstr>Закупки медицинских учреждений за 5 мес. 2020 года (квота=заявки за 5 мес.=прогноз год)</vt:lpstr>
      <vt:lpstr>Закупки медицинских учреждений за 5 мес. 2020 года (квота=заявки за 5 мес.=прогноз год)</vt:lpstr>
      <vt:lpstr>Закупки медицинских учреждений за 5 мес. 2020 года (квота=заявки за 5 мес.=прогноз год)</vt:lpstr>
      <vt:lpstr>Презентация PowerPoint</vt:lpstr>
      <vt:lpstr>Обращения граждан по доступности ЛП (НС и ПВ) в 2020г.</vt:lpstr>
      <vt:lpstr>Обращения граждан по доступности ЛП (НС и ПВ) в 2020г.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Зайцев Денис Николаевич</cp:lastModifiedBy>
  <cp:revision>1489</cp:revision>
  <cp:lastPrinted>2020-05-25T11:47:59Z</cp:lastPrinted>
  <dcterms:created xsi:type="dcterms:W3CDTF">2018-10-16T07:06:04Z</dcterms:created>
  <dcterms:modified xsi:type="dcterms:W3CDTF">2020-05-28T08:32:47Z</dcterms:modified>
</cp:coreProperties>
</file>