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331" r:id="rId2"/>
    <p:sldId id="288" r:id="rId3"/>
    <p:sldId id="327" r:id="rId4"/>
    <p:sldId id="329" r:id="rId5"/>
    <p:sldId id="299" r:id="rId6"/>
    <p:sldId id="336" r:id="rId7"/>
    <p:sldId id="286" r:id="rId8"/>
    <p:sldId id="273" r:id="rId9"/>
    <p:sldId id="298" r:id="rId10"/>
    <p:sldId id="274" r:id="rId11"/>
    <p:sldId id="289" r:id="rId12"/>
    <p:sldId id="338" r:id="rId13"/>
    <p:sldId id="276" r:id="rId14"/>
    <p:sldId id="310" r:id="rId15"/>
    <p:sldId id="275" r:id="rId16"/>
    <p:sldId id="300" r:id="rId17"/>
    <p:sldId id="311" r:id="rId18"/>
    <p:sldId id="320" r:id="rId19"/>
    <p:sldId id="319" r:id="rId20"/>
    <p:sldId id="317" r:id="rId21"/>
    <p:sldId id="321" r:id="rId22"/>
    <p:sldId id="326" r:id="rId23"/>
    <p:sldId id="328" r:id="rId24"/>
    <p:sldId id="322" r:id="rId25"/>
    <p:sldId id="323" r:id="rId26"/>
    <p:sldId id="324" r:id="rId27"/>
    <p:sldId id="314" r:id="rId28"/>
    <p:sldId id="335" r:id="rId29"/>
    <p:sldId id="313" r:id="rId30"/>
    <p:sldId id="315" r:id="rId31"/>
    <p:sldId id="341" r:id="rId32"/>
    <p:sldId id="342" r:id="rId33"/>
    <p:sldId id="340" r:id="rId34"/>
    <p:sldId id="339" r:id="rId35"/>
    <p:sldId id="343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80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92" autoAdjust="0"/>
  </p:normalViewPr>
  <p:slideViewPr>
    <p:cSldViewPr snapToGrid="0">
      <p:cViewPr>
        <p:scale>
          <a:sx n="80" d="100"/>
          <a:sy n="80" d="100"/>
        </p:scale>
        <p:origin x="-318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F1187E-48E8-4272-92B5-2D1242413612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373DED-EA7E-4D52-9596-F8F11EFB5E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886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373DED-EA7E-4D52-9596-F8F11EFB5E8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756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73DED-EA7E-4D52-9596-F8F11EFB5E87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5135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175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752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63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506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849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4134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359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21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892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973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BB28-E7B1-4F41-87D4-55FF32146FD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411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ABB28-E7B1-4F41-87D4-55FF32146FD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D6E63-6501-4CE2-AD14-A9E0789F03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943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zincmapstakeda.com/Jobs/JobView.aspx?Job.Id=218621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incmapstakeda.com/Jobs/JobView.aspx?Job.Id=218621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18621" TargetMode="Externa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incmapstakeda.com/Jobs/JobView.aspx?Job.Id=218621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incmapstakeda.com/Jobs/JobView.aspx?Job.Id=218621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incmapstakeda.com/Jobs/JobView.aspx?Job.Id=218621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incmapstakeda.com/Jobs/JobView.aspx?Job.Id=218621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incmapstakeda.com/Jobs/JobView.aspx?Job.Id=218621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1674751"/>
            <a:ext cx="9578949" cy="2996431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ru-RU" sz="4000" b="1" dirty="0">
                <a:solidFill>
                  <a:srgbClr val="C00000"/>
                </a:solidFill>
              </a:rPr>
              <a:t>Организационно-методологические аспекты оказания медицинской </a:t>
            </a:r>
            <a:br>
              <a:rPr lang="ru-RU" sz="4000" b="1" dirty="0">
                <a:solidFill>
                  <a:srgbClr val="C00000"/>
                </a:solidFill>
              </a:rPr>
            </a:br>
            <a:r>
              <a:rPr lang="ru-RU" sz="4000" b="1" dirty="0">
                <a:solidFill>
                  <a:srgbClr val="C00000"/>
                </a:solidFill>
              </a:rPr>
              <a:t>помощи пациентам с тяжелыми </a:t>
            </a:r>
            <a:br>
              <a:rPr lang="ru-RU" sz="4000" b="1" dirty="0">
                <a:solidFill>
                  <a:srgbClr val="C00000"/>
                </a:solidFill>
              </a:rPr>
            </a:br>
            <a:r>
              <a:rPr lang="ru-RU" sz="4000" b="1" dirty="0" smtClean="0">
                <a:solidFill>
                  <a:srgbClr val="C00000"/>
                </a:solidFill>
              </a:rPr>
              <a:t>гастроэнтерологическими </a:t>
            </a:r>
            <a:r>
              <a:rPr lang="ru-RU" sz="4000" b="1" dirty="0">
                <a:solidFill>
                  <a:srgbClr val="C00000"/>
                </a:solidFill>
              </a:rPr>
              <a:t>нарушениями</a:t>
            </a:r>
            <a:endParaRPr lang="ru-RU" altLang="ru-RU" sz="4000" b="1" dirty="0">
              <a:solidFill>
                <a:srgbClr val="C00000"/>
              </a:solidFill>
            </a:endParaRPr>
          </a:p>
        </p:txBody>
      </p:sp>
      <p:pic>
        <p:nvPicPr>
          <p:cNvPr id="410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09750" y="257448"/>
            <a:ext cx="8595544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1535522" y="4620204"/>
            <a:ext cx="9144000" cy="1723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altLang="ru-RU" sz="2000" b="1" i="1" dirty="0">
                <a:solidFill>
                  <a:srgbClr val="000042"/>
                </a:solidFill>
                <a:cs typeface="Arial" charset="0"/>
              </a:rPr>
              <a:t>Д.м.н., профессор Новиков Георгий Андреевич</a:t>
            </a:r>
          </a:p>
          <a:p>
            <a:pPr algn="ctr" eaLnBrk="1" hangingPunct="1">
              <a:defRPr/>
            </a:pPr>
            <a:endParaRPr lang="ru-RU" altLang="ru-RU" dirty="0">
              <a:solidFill>
                <a:srgbClr val="000042"/>
              </a:solidFill>
              <a:cs typeface="Arial" charset="0"/>
            </a:endParaRPr>
          </a:p>
          <a:p>
            <a:pPr algn="ctr" eaLnBrk="1" hangingPunct="1">
              <a:defRPr/>
            </a:pPr>
            <a:r>
              <a:rPr lang="ru-RU" altLang="ru-RU" dirty="0">
                <a:solidFill>
                  <a:srgbClr val="000042"/>
                </a:solidFill>
                <a:cs typeface="Arial" charset="0"/>
              </a:rPr>
              <a:t>г. </a:t>
            </a:r>
            <a:r>
              <a:rPr lang="ru-RU" altLang="ru-RU" smtClean="0">
                <a:solidFill>
                  <a:srgbClr val="000042"/>
                </a:solidFill>
                <a:cs typeface="Arial" charset="0"/>
              </a:rPr>
              <a:t>Волгоград</a:t>
            </a:r>
            <a:r>
              <a:rPr lang="ru-RU" altLang="ru-RU" smtClean="0">
                <a:solidFill>
                  <a:srgbClr val="000042"/>
                </a:solidFill>
                <a:cs typeface="Arial" charset="0"/>
              </a:rPr>
              <a:t>, </a:t>
            </a:r>
            <a:r>
              <a:rPr lang="ru-RU" altLang="ru-RU" dirty="0">
                <a:solidFill>
                  <a:srgbClr val="000042"/>
                </a:solidFill>
                <a:cs typeface="Arial" charset="0"/>
              </a:rPr>
              <a:t>21 мая 2020 г.</a:t>
            </a:r>
          </a:p>
          <a:p>
            <a:pPr algn="ctr" eaLnBrk="1" hangingPunct="1">
              <a:defRPr/>
            </a:pPr>
            <a:endParaRPr lang="ru-RU" altLang="ru-RU" dirty="0">
              <a:solidFill>
                <a:srgbClr val="000042"/>
              </a:solidFill>
              <a:cs typeface="Arial" charset="0"/>
            </a:endParaRPr>
          </a:p>
          <a:p>
            <a:pPr algn="ctr" eaLnBrk="1" hangingPunct="1">
              <a:defRPr/>
            </a:pPr>
            <a:r>
              <a:rPr lang="ru-RU" altLang="ru-RU" sz="1600" i="1" dirty="0">
                <a:solidFill>
                  <a:srgbClr val="000042"/>
                </a:solidFill>
                <a:cs typeface="Arial" charset="0"/>
              </a:rPr>
              <a:t>Информация для специалистов здравоохранения </a:t>
            </a:r>
          </a:p>
          <a:p>
            <a:pPr algn="ctr" eaLnBrk="1" hangingPunct="1">
              <a:defRPr/>
            </a:pPr>
            <a:r>
              <a:rPr lang="ru-RU" altLang="ru-RU" sz="1600" i="1" dirty="0">
                <a:solidFill>
                  <a:srgbClr val="000042"/>
                </a:solidFill>
                <a:cs typeface="Arial" charset="0"/>
              </a:rPr>
              <a:t>Лекция при поддержке компании </a:t>
            </a:r>
            <a:r>
              <a:rPr lang="ru-RU" altLang="ru-RU" sz="1600" i="1" dirty="0" err="1">
                <a:solidFill>
                  <a:srgbClr val="000042"/>
                </a:solidFill>
                <a:cs typeface="Arial" charset="0"/>
              </a:rPr>
              <a:t>Такеда</a:t>
            </a:r>
            <a:r>
              <a:rPr lang="ru-RU" altLang="ru-RU" sz="1600" i="1" dirty="0">
                <a:solidFill>
                  <a:srgbClr val="000042"/>
                </a:solidFill>
                <a:cs typeface="Arial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F0F9F28-3482-479B-AF91-9E2C01A364B7}"/>
              </a:ext>
            </a:extLst>
          </p:cNvPr>
          <p:cNvSpPr txBox="1"/>
          <p:nvPr/>
        </p:nvSpPr>
        <p:spPr>
          <a:xfrm>
            <a:off x="5260961" y="6292775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4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839700173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29000" y="615553"/>
            <a:ext cx="6798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/>
              <a:t>Гастроэнтерологические нарушения*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00200" y="1657350"/>
            <a:ext cx="1011565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Диспепсия – у подавляющего большинства пациентов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Запор – 45%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Тошнота – 20-30%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800000"/>
                </a:solidFill>
              </a:rPr>
              <a:t>Диарея – 10%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Рвота – 4-6%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Синдром сдавления желудка – в зависимости от локализации процесса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Патологическая икота – в зависимости от локализации процесса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Механическая желтуха – в зависимости от локализации процесса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Опухолевый асцит – в зависимости от локализации процесса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Кишечная непроходимость – в зависимости от локализации процесса 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34016" y="6361688"/>
            <a:ext cx="244606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Контроль симптомов в паллиативной медицине /под ред. Г.А. Новикова. – 2-е изд.,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перераб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и доп. – М.: ГЭОТАР – Медиа, 2017. – с.</a:t>
            </a:r>
            <a:r>
              <a:rPr lang="ru-RU" sz="1400" dirty="0"/>
              <a:t> 143-173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611A41E-51B6-43B9-BBC2-6B787DC0D711}"/>
              </a:ext>
            </a:extLst>
          </p:cNvPr>
          <p:cNvSpPr txBox="1"/>
          <p:nvPr/>
        </p:nvSpPr>
        <p:spPr>
          <a:xfrm>
            <a:off x="10411901" y="138498"/>
            <a:ext cx="16227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530052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7650" y="713232"/>
            <a:ext cx="11620500" cy="89217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Причины тяжелых </a:t>
            </a:r>
            <a:r>
              <a:rPr lang="ru-RU" sz="3200" b="1" dirty="0" smtClean="0"/>
              <a:t>гастроэнтерологических </a:t>
            </a:r>
            <a:r>
              <a:rPr lang="ru-RU" sz="3200" b="1" dirty="0"/>
              <a:t>нарушений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9458" y="2017146"/>
            <a:ext cx="50016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Онкологические заболевания</a:t>
            </a:r>
          </a:p>
          <a:p>
            <a:endParaRPr lang="ru-RU" sz="2400" dirty="0"/>
          </a:p>
          <a:p>
            <a:pPr marL="342900" indent="-342900">
              <a:buFontTx/>
              <a:buChar char="-"/>
            </a:pPr>
            <a:r>
              <a:rPr lang="ru-RU" sz="2400" dirty="0"/>
              <a:t>Радикальные и паллиативные хирургические вмешательства на органах ЖКТ</a:t>
            </a:r>
          </a:p>
          <a:p>
            <a:pPr marL="342900" indent="-342900">
              <a:buFontTx/>
              <a:buChar char="-"/>
            </a:pPr>
            <a:r>
              <a:rPr lang="ru-RU" sz="2400" dirty="0"/>
              <a:t>Осложнения химиотерапии</a:t>
            </a:r>
          </a:p>
          <a:p>
            <a:pPr marL="342900" indent="-342900">
              <a:buFontTx/>
              <a:buChar char="-"/>
            </a:pPr>
            <a:r>
              <a:rPr lang="ru-RU" sz="2400" dirty="0"/>
              <a:t>Осложнения лучевой терапии</a:t>
            </a:r>
          </a:p>
          <a:p>
            <a:pPr marL="342900" indent="-342900">
              <a:buFontTx/>
              <a:buChar char="-"/>
            </a:pPr>
            <a:r>
              <a:rPr lang="ru-RU" sz="2400" dirty="0" err="1"/>
              <a:t>Астенизация</a:t>
            </a:r>
            <a:r>
              <a:rPr lang="ru-RU" sz="2400" dirty="0"/>
              <a:t> </a:t>
            </a:r>
          </a:p>
          <a:p>
            <a:pPr marL="342900" indent="-342900">
              <a:buFontTx/>
              <a:buChar char="-"/>
            </a:pPr>
            <a:r>
              <a:rPr lang="ru-RU" sz="2400" dirty="0"/>
              <a:t>Сопутствующая патология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43397" y="2017146"/>
            <a:ext cx="52247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Неонкологические заболевания</a:t>
            </a:r>
          </a:p>
          <a:p>
            <a:pPr algn="ctr"/>
            <a:endParaRPr lang="ru-RU" sz="2400" dirty="0"/>
          </a:p>
          <a:p>
            <a:pPr marL="342900" indent="-342900" algn="just">
              <a:buFontTx/>
              <a:buChar char="-"/>
            </a:pPr>
            <a:r>
              <a:rPr lang="ru-RU" sz="2400" dirty="0"/>
              <a:t>Воспалительные заболевания ЖКТ</a:t>
            </a:r>
          </a:p>
          <a:p>
            <a:pPr marL="342900" indent="-342900" algn="just">
              <a:buFontTx/>
              <a:buChar char="-"/>
            </a:pPr>
            <a:r>
              <a:rPr lang="ru-RU" sz="2400" dirty="0"/>
              <a:t>Обширные резекции кишечника</a:t>
            </a:r>
          </a:p>
          <a:p>
            <a:pPr marL="342900" indent="-342900" algn="just">
              <a:buFontTx/>
              <a:buChar char="-"/>
            </a:pPr>
            <a:r>
              <a:rPr lang="ru-RU" sz="2400" dirty="0"/>
              <a:t>Синдром короткой кишки</a:t>
            </a:r>
          </a:p>
          <a:p>
            <a:pPr algn="just"/>
            <a:endParaRPr lang="ru-RU" sz="2400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этиология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FAA4C41-AFB5-4646-9AE3-5CDD470891CD}"/>
              </a:ext>
            </a:extLst>
          </p:cNvPr>
          <p:cNvSpPr txBox="1"/>
          <p:nvPr/>
        </p:nvSpPr>
        <p:spPr>
          <a:xfrm>
            <a:off x="10592090" y="138498"/>
            <a:ext cx="1599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803956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962632"/>
            <a:ext cx="11620500" cy="9906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Синдром </a:t>
            </a:r>
            <a:r>
              <a:rPr lang="ru-RU" sz="3200" b="1" dirty="0" err="1"/>
              <a:t>мальабсорбции</a:t>
            </a:r>
            <a:r>
              <a:rPr lang="ru-RU" sz="3200" b="1" dirty="0"/>
              <a:t>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56074" y="1757304"/>
            <a:ext cx="50016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>
                <a:solidFill>
                  <a:srgbClr val="800000"/>
                </a:solidFill>
              </a:rPr>
              <a:t>Диарея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/>
              <a:t>Снижение массы тела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/>
              <a:t>Дефицит микронутриентов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/>
              <a:t>Дефицит </a:t>
            </a:r>
            <a:r>
              <a:rPr lang="ru-RU" sz="2400" dirty="0" err="1"/>
              <a:t>макронутриентов</a:t>
            </a:r>
            <a:endParaRPr lang="ru-RU" sz="2400" dirty="0"/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/>
              <a:t>Метеоризм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/>
              <a:t>Боль в животе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8B0CBDD-5D76-4F5E-8333-9656831EEB72}"/>
              </a:ext>
            </a:extLst>
          </p:cNvPr>
          <p:cNvSpPr txBox="1"/>
          <p:nvPr/>
        </p:nvSpPr>
        <p:spPr>
          <a:xfrm>
            <a:off x="1055846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1134570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89710" y="869545"/>
            <a:ext cx="977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cap="all" dirty="0"/>
              <a:t>Д</a:t>
            </a:r>
            <a:r>
              <a:rPr lang="ru-RU" sz="2400" b="1" dirty="0"/>
              <a:t>иарея</a:t>
            </a:r>
            <a:r>
              <a:rPr lang="ru-RU" sz="2400" dirty="0"/>
              <a:t> – </a:t>
            </a:r>
            <a:r>
              <a:rPr lang="ru-RU" sz="2400" i="1" dirty="0"/>
              <a:t>изменение частоты и консистенции стула (частота стула 3</a:t>
            </a:r>
          </a:p>
          <a:p>
            <a:r>
              <a:rPr lang="ru-RU" sz="2400" i="1" dirty="0"/>
              <a:t>                   и более раз в сутки при объеме кала не менее 200 </a:t>
            </a:r>
            <a:r>
              <a:rPr lang="ru-RU" sz="2400" i="1" dirty="0" err="1"/>
              <a:t>гр</a:t>
            </a:r>
            <a:r>
              <a:rPr lang="ru-RU" sz="2400" i="1" dirty="0"/>
              <a:t>/</a:t>
            </a:r>
            <a:r>
              <a:rPr lang="ru-RU" sz="2400" i="1" dirty="0" err="1"/>
              <a:t>сут</a:t>
            </a:r>
            <a:r>
              <a:rPr lang="ru-RU" sz="2400" i="1" dirty="0"/>
              <a:t>) *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53715" y="2260072"/>
            <a:ext cx="1045235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Патогенез:   </a:t>
            </a:r>
            <a:r>
              <a:rPr lang="ru-RU" sz="2400" dirty="0"/>
              <a:t>ускорение пассажа и замедление всасывания (</a:t>
            </a:r>
            <a:r>
              <a:rPr lang="ru-RU" sz="2400" dirty="0" err="1"/>
              <a:t>мальабсорбция</a:t>
            </a:r>
            <a:r>
              <a:rPr lang="ru-RU" sz="2400" dirty="0"/>
              <a:t>)</a:t>
            </a:r>
          </a:p>
          <a:p>
            <a:endParaRPr lang="ru-RU" sz="2400" dirty="0"/>
          </a:p>
          <a:p>
            <a:r>
              <a:rPr lang="ru-RU" sz="2400" b="1" dirty="0"/>
              <a:t>Причины:</a:t>
            </a:r>
            <a:r>
              <a:rPr lang="ru-RU" sz="2400" dirty="0"/>
              <a:t>     </a:t>
            </a:r>
            <a:r>
              <a:rPr lang="ru-RU" sz="2400" dirty="0">
                <a:solidFill>
                  <a:srgbClr val="800000"/>
                </a:solidFill>
              </a:rPr>
              <a:t>хирургические вмешательства на желудочно-кишечном тракте</a:t>
            </a:r>
          </a:p>
          <a:p>
            <a:r>
              <a:rPr lang="ru-RU" sz="2400" dirty="0"/>
              <a:t>                        осложнения </a:t>
            </a:r>
            <a:r>
              <a:rPr lang="ru-RU" sz="2400" dirty="0" err="1"/>
              <a:t>химио</a:t>
            </a:r>
            <a:r>
              <a:rPr lang="ru-RU" sz="2400" dirty="0"/>
              <a:t>-лучевой терапии</a:t>
            </a:r>
          </a:p>
          <a:p>
            <a:r>
              <a:rPr lang="ru-RU" sz="2400" dirty="0"/>
              <a:t>                    </a:t>
            </a:r>
          </a:p>
          <a:p>
            <a:r>
              <a:rPr lang="ru-RU" sz="2400" b="1" dirty="0"/>
              <a:t>Течение:       </a:t>
            </a:r>
            <a:r>
              <a:rPr lang="ru-RU" sz="2400" dirty="0"/>
              <a:t>острое (до 2 недель)</a:t>
            </a:r>
          </a:p>
          <a:p>
            <a:r>
              <a:rPr lang="ru-RU" sz="2400" dirty="0"/>
              <a:t>                        хроническое (более 4 недель)</a:t>
            </a:r>
          </a:p>
          <a:p>
            <a:endParaRPr lang="ru-RU" sz="2400" dirty="0"/>
          </a:p>
          <a:p>
            <a:r>
              <a:rPr lang="ru-RU" sz="2400" dirty="0"/>
              <a:t> 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92541" y="5963210"/>
            <a:ext cx="1177470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Паллиативная медицинская помощь в онкологии: учебник / Под ред. проф. </a:t>
            </a:r>
            <a:r>
              <a:rPr lang="ru-RU" sz="1400" dirty="0" err="1"/>
              <a:t>Г.А.Новикова</a:t>
            </a:r>
            <a:r>
              <a:rPr lang="ru-RU" sz="1400" dirty="0"/>
              <a:t> и проф. </a:t>
            </a:r>
            <a:r>
              <a:rPr lang="ru-RU" sz="1400" dirty="0" err="1"/>
              <a:t>Е.П.Куликова</a:t>
            </a:r>
            <a:r>
              <a:rPr lang="ru-RU" sz="1400" dirty="0"/>
              <a:t>. - М.: Российская Ассоциация</a:t>
            </a:r>
          </a:p>
          <a:p>
            <a:r>
              <a:rPr lang="ru-RU" sz="1400" dirty="0"/>
              <a:t>   паллиативной медицины, 2016. – с.124-125.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 </a:t>
            </a:r>
          </a:p>
          <a:p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   Контроль симптомов в паллиативной медицине /под ред. Г.А. Новикова. – 2-е изд.,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перераб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и доп. – М.: ГЭОТАР – Медиа, 2017. –с.160-161</a:t>
            </a:r>
            <a:endParaRPr lang="ru-RU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DD61AAD-D355-4FE6-A300-2ACDDD96272C}"/>
              </a:ext>
            </a:extLst>
          </p:cNvPr>
          <p:cNvSpPr txBox="1"/>
          <p:nvPr/>
        </p:nvSpPr>
        <p:spPr>
          <a:xfrm>
            <a:off x="10358437" y="156126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092873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61218" y="830997"/>
            <a:ext cx="63333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Конституциональные </a:t>
            </a:r>
            <a:r>
              <a:rPr lang="ru-RU" sz="3200" b="1" dirty="0" smtClean="0"/>
              <a:t>нарушения</a:t>
            </a:r>
            <a:r>
              <a:rPr lang="en-US" sz="3200" b="1" dirty="0" smtClean="0"/>
              <a:t>*</a:t>
            </a:r>
            <a:endParaRPr lang="ru-RU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917652" y="2286262"/>
            <a:ext cx="94060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Астения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Кахексия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Патологическая жажда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Дегидратация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4686" y="6325399"/>
            <a:ext cx="244606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Контроль симптомов в паллиативной медицине /под ред. Г.А. Новикова. – 2-е изд.,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перераб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и доп. – М.: ГЭОТАР – Медиа, 2017. – с.</a:t>
            </a:r>
            <a:r>
              <a:rPr lang="ru-RU" sz="1400" dirty="0"/>
              <a:t> 96-111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1708CC5-F185-471D-A7C6-5581A868B3AD}"/>
              </a:ext>
            </a:extLst>
          </p:cNvPr>
          <p:cNvSpPr txBox="1"/>
          <p:nvPr/>
        </p:nvSpPr>
        <p:spPr>
          <a:xfrm>
            <a:off x="10529887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470280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95425" y="1273175"/>
            <a:ext cx="9201150" cy="4351338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/>
              <a:t>Синдром короткой кишки </a:t>
            </a:r>
            <a:r>
              <a:rPr lang="ru-RU" dirty="0"/>
              <a:t>— </a:t>
            </a:r>
            <a:r>
              <a:rPr lang="ru-RU" i="1" dirty="0"/>
              <a:t>заболевание, обусловленное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i="1" dirty="0"/>
              <a:t>резекцией или врожденным уменьшением длины кишечника, которое характеризуется острой потерей значительной всасывательной поверхности кишечника в результате хирургического удаления большей части тонкой кишки или при исключении тонкой кишки из процессов переваривания и всасывания. 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ПОНЯТИЕ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1698031-C502-4825-B97B-4125A064C648}"/>
              </a:ext>
            </a:extLst>
          </p:cNvPr>
          <p:cNvSpPr txBox="1"/>
          <p:nvPr/>
        </p:nvSpPr>
        <p:spPr>
          <a:xfrm>
            <a:off x="1052036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77017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550" y="511173"/>
            <a:ext cx="10515600" cy="79692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Обширные резекции кишечника*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28850" y="1292224"/>
            <a:ext cx="9753600" cy="5054603"/>
          </a:xfrm>
        </p:spPr>
        <p:txBody>
          <a:bodyPr>
            <a:noAutofit/>
          </a:bodyPr>
          <a:lstStyle/>
          <a:p>
            <a:r>
              <a:rPr lang="ru-RU" sz="2200" dirty="0"/>
              <a:t>37,6% — спаечная непроходимость кишечника</a:t>
            </a:r>
          </a:p>
          <a:p>
            <a:r>
              <a:rPr lang="ru-RU" sz="2200" dirty="0"/>
              <a:t>16,3% — тромбоз верхней брыжеечный артерии</a:t>
            </a:r>
          </a:p>
          <a:p>
            <a:r>
              <a:rPr lang="ru-RU" sz="2200" dirty="0"/>
              <a:t>14,6% — болезнь Крона</a:t>
            </a:r>
          </a:p>
          <a:p>
            <a:r>
              <a:rPr lang="ru-RU" sz="2200" dirty="0"/>
              <a:t>12,1% — опухоли</a:t>
            </a:r>
          </a:p>
          <a:p>
            <a:r>
              <a:rPr lang="ru-RU" sz="2200" dirty="0"/>
              <a:t>5,4% — ранения и травмы кишки</a:t>
            </a:r>
          </a:p>
          <a:p>
            <a:r>
              <a:rPr lang="ru-RU" sz="2200" dirty="0"/>
              <a:t>3,8% — язвенный колит</a:t>
            </a:r>
          </a:p>
          <a:p>
            <a:r>
              <a:rPr lang="ru-RU" sz="2200" dirty="0"/>
              <a:t>2,5% — дивертикул </a:t>
            </a:r>
            <a:r>
              <a:rPr lang="ru-RU" sz="2200" dirty="0" err="1"/>
              <a:t>Меккеля</a:t>
            </a:r>
            <a:r>
              <a:rPr lang="ru-RU" sz="2200" dirty="0"/>
              <a:t> </a:t>
            </a:r>
          </a:p>
          <a:p>
            <a:r>
              <a:rPr lang="ru-RU" sz="2200" dirty="0"/>
              <a:t>2,1% — инвагинации </a:t>
            </a:r>
            <a:r>
              <a:rPr lang="ru-RU" sz="2200" dirty="0" smtClean="0"/>
              <a:t>кишечника</a:t>
            </a:r>
            <a:endParaRPr lang="en-US" sz="2200" dirty="0" smtClean="0"/>
          </a:p>
          <a:p>
            <a:r>
              <a:rPr lang="en-US" sz="2200" dirty="0" smtClean="0"/>
              <a:t>2</a:t>
            </a:r>
            <a:r>
              <a:rPr lang="ru-RU" sz="2200" dirty="0" smtClean="0"/>
              <a:t>,</a:t>
            </a:r>
            <a:r>
              <a:rPr lang="en-US" sz="2200" dirty="0" smtClean="0"/>
              <a:t>0</a:t>
            </a:r>
            <a:r>
              <a:rPr lang="ru-RU" sz="2200" dirty="0" smtClean="0"/>
              <a:t>% </a:t>
            </a:r>
            <a:r>
              <a:rPr lang="ru-RU" sz="2200" dirty="0"/>
              <a:t>— ущемленная грыжа, аномалия развития кишечника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/>
              <a:t>                  перфорация дивертикулов ТК или </a:t>
            </a:r>
            <a:r>
              <a:rPr lang="ru-RU" sz="2200" dirty="0" err="1"/>
              <a:t>межкишечный</a:t>
            </a:r>
            <a:r>
              <a:rPr lang="ru-RU" sz="2200" dirty="0"/>
              <a:t> абсцесс</a:t>
            </a:r>
          </a:p>
          <a:p>
            <a:r>
              <a:rPr lang="ru-RU" sz="2200" dirty="0" smtClean="0"/>
              <a:t>1,7</a:t>
            </a:r>
            <a:r>
              <a:rPr lang="ru-RU" sz="2200" dirty="0"/>
              <a:t>% — семейный </a:t>
            </a:r>
            <a:r>
              <a:rPr lang="ru-RU" sz="2200" dirty="0" err="1"/>
              <a:t>полипоз</a:t>
            </a:r>
            <a:r>
              <a:rPr lang="ru-RU" sz="2200" dirty="0"/>
              <a:t> </a:t>
            </a:r>
          </a:p>
          <a:p>
            <a:r>
              <a:rPr lang="ru-RU" sz="2200" dirty="0"/>
              <a:t>0,8% — болезнь </a:t>
            </a:r>
            <a:r>
              <a:rPr lang="ru-RU" sz="2200" dirty="0" err="1" smtClean="0"/>
              <a:t>Гиршпрунга</a:t>
            </a:r>
            <a:endParaRPr lang="ru-RU" sz="2200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этиология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26B5FF6-1B2F-4E5F-8014-C36709A05FEA}"/>
              </a:ext>
            </a:extLst>
          </p:cNvPr>
          <p:cNvSpPr txBox="1"/>
          <p:nvPr/>
        </p:nvSpPr>
        <p:spPr>
          <a:xfrm>
            <a:off x="10520362" y="1016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AB520A4-402C-44E6-B2F2-BD72F8D1D672}"/>
              </a:ext>
            </a:extLst>
          </p:cNvPr>
          <p:cNvSpPr txBox="1"/>
          <p:nvPr/>
        </p:nvSpPr>
        <p:spPr>
          <a:xfrm>
            <a:off x="6096000" y="6334780"/>
            <a:ext cx="6410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*-Парфенов А.И., </a:t>
            </a:r>
            <a:r>
              <a:rPr lang="ru-RU" sz="1400" dirty="0" err="1"/>
              <a:t>Сабельникова</a:t>
            </a:r>
            <a:r>
              <a:rPr lang="ru-RU" sz="1400" dirty="0"/>
              <a:t> Е.А., Кузьмина Т.Н. Синдром короткой кишки </a:t>
            </a:r>
            <a:r>
              <a:rPr lang="ru-RU" sz="1400" i="1" dirty="0"/>
              <a:t>Терапевтический архив</a:t>
            </a:r>
            <a:r>
              <a:rPr lang="ru-RU" sz="1400" dirty="0"/>
              <a:t>, 12 2017 выпуск 2 </a:t>
            </a:r>
          </a:p>
        </p:txBody>
      </p:sp>
    </p:spTree>
    <p:extLst>
      <p:ext uri="{BB962C8B-B14F-4D97-AF65-F5344CB8AC3E}">
        <p14:creationId xmlns:p14="http://schemas.microsoft.com/office/powerpoint/2010/main" val="3513022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62150" y="654463"/>
            <a:ext cx="9102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Частота развития синдрома короткой кишки*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86382" y="4534686"/>
            <a:ext cx="96778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i="1" dirty="0"/>
              <a:t>Отсутствие в РФ регистра пациентов с синдромом короткой кишки </a:t>
            </a:r>
          </a:p>
          <a:p>
            <a:pPr algn="ctr"/>
            <a:r>
              <a:rPr lang="ru-RU" sz="2400" i="1" dirty="0"/>
              <a:t>не позволяет дать точную эпидемиологическую ситуацию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87991" y="1811264"/>
            <a:ext cx="870001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Великобритания – 2,0 на 1 млн населения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Испания – 1,8 на 1 млн населения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Россия – 15% пациентов, перенесших резекцию тонкой кишки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США –10-20 тыс. пациентов получают ПП в связи с СКК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487991" y="6203537"/>
            <a:ext cx="9794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*- Шептулина А.Ф., Охлобыстина О.З., Шифрин О.С. Синдром короткой кишки: особенности патогенеза, клиники, лечения. </a:t>
            </a:r>
          </a:p>
          <a:p>
            <a:r>
              <a:rPr lang="ru-RU" sz="1400" i="1" dirty="0"/>
              <a:t>    Российский журнал гастроэнтерологии, </a:t>
            </a:r>
            <a:r>
              <a:rPr lang="ru-RU" sz="1400" i="1" dirty="0" err="1"/>
              <a:t>гепатологии</a:t>
            </a:r>
            <a:r>
              <a:rPr lang="ru-RU" sz="1400" i="1" dirty="0"/>
              <a:t>, </a:t>
            </a:r>
            <a:r>
              <a:rPr lang="ru-RU" sz="1400" i="1" dirty="0" err="1"/>
              <a:t>колопроктологии</a:t>
            </a:r>
            <a:r>
              <a:rPr lang="ru-RU" sz="1400" dirty="0"/>
              <a:t>. 2016;26(2):73-78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эпидемиология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417E455-116A-4F05-A3C4-C319C6E07A2E}"/>
              </a:ext>
            </a:extLst>
          </p:cNvPr>
          <p:cNvSpPr txBox="1"/>
          <p:nvPr/>
        </p:nvSpPr>
        <p:spPr>
          <a:xfrm>
            <a:off x="1053941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6607461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82625"/>
            <a:ext cx="10515600" cy="93345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Типы синдрома короткой кишки</a:t>
            </a:r>
            <a:r>
              <a:rPr lang="ru-RU" sz="3200" dirty="0"/>
              <a:t> *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4900" y="1863725"/>
            <a:ext cx="11201400" cy="3527425"/>
          </a:xfrm>
        </p:spPr>
        <p:txBody>
          <a:bodyPr>
            <a:normAutofit lnSpcReduction="10000"/>
          </a:bodyPr>
          <a:lstStyle/>
          <a:p>
            <a:r>
              <a:rPr lang="ru-RU" dirty="0"/>
              <a:t>1- после резекции подвздошной кишки с удалением  </a:t>
            </a:r>
          </a:p>
          <a:p>
            <a:pPr marL="0" indent="0">
              <a:buNone/>
            </a:pPr>
            <a:r>
              <a:rPr lang="ru-RU" dirty="0"/>
              <a:t>       </a:t>
            </a:r>
            <a:r>
              <a:rPr lang="ru-RU" dirty="0" err="1"/>
              <a:t>илеоцекального</a:t>
            </a:r>
            <a:r>
              <a:rPr lang="ru-RU" dirty="0"/>
              <a:t> клапана и формированием </a:t>
            </a:r>
          </a:p>
          <a:p>
            <a:pPr marL="0" indent="0">
              <a:buNone/>
            </a:pPr>
            <a:r>
              <a:rPr lang="ru-RU" dirty="0"/>
              <a:t>       </a:t>
            </a:r>
            <a:r>
              <a:rPr lang="ru-RU" dirty="0" err="1"/>
              <a:t>еюноколоноанастомоза</a:t>
            </a:r>
            <a:endParaRPr lang="ru-RU" dirty="0"/>
          </a:p>
          <a:p>
            <a:r>
              <a:rPr lang="ru-RU" dirty="0"/>
              <a:t>2- после резекции тощей/подвздошной кишки с формированием</a:t>
            </a:r>
          </a:p>
          <a:p>
            <a:pPr marL="0" indent="0">
              <a:buNone/>
            </a:pPr>
            <a:r>
              <a:rPr lang="ru-RU" dirty="0"/>
              <a:t>        </a:t>
            </a:r>
            <a:r>
              <a:rPr lang="ru-RU" dirty="0" err="1"/>
              <a:t>энтероэнтероанастомоза</a:t>
            </a:r>
            <a:endParaRPr lang="ru-RU" dirty="0"/>
          </a:p>
          <a:p>
            <a:r>
              <a:rPr lang="ru-RU" dirty="0"/>
              <a:t>3- после частичной резекции тощей кишки с полной резекцией </a:t>
            </a:r>
          </a:p>
          <a:p>
            <a:pPr marL="0" indent="0">
              <a:buNone/>
            </a:pPr>
            <a:r>
              <a:rPr lang="ru-RU" dirty="0"/>
              <a:t>        подвздошной и толстой кишки с формированием </a:t>
            </a:r>
            <a:r>
              <a:rPr lang="ru-RU" dirty="0" err="1"/>
              <a:t>еюностомы</a:t>
            </a:r>
            <a:r>
              <a:rPr lang="ru-RU" dirty="0"/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09750" y="6056065"/>
            <a:ext cx="108394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Newton-Regular"/>
              </a:rPr>
              <a:t>* </a:t>
            </a:r>
            <a:r>
              <a:rPr lang="en-US" sz="1400" dirty="0">
                <a:latin typeface="Newton-Regular"/>
              </a:rPr>
              <a:t>Nightingale JMD, Woodward JM; Small Bowel and Nutrition</a:t>
            </a:r>
            <a:r>
              <a:rPr lang="ru-RU" sz="1400" dirty="0">
                <a:latin typeface="Newton-Regular"/>
              </a:rPr>
              <a:t> </a:t>
            </a:r>
            <a:r>
              <a:rPr lang="en-US" sz="1400" dirty="0">
                <a:latin typeface="Newton-Regular"/>
              </a:rPr>
              <a:t>Committee of the British Society of Gastroenterology. Guidelines</a:t>
            </a:r>
            <a:r>
              <a:rPr lang="ru-RU" sz="1400" dirty="0">
                <a:latin typeface="Newton-Regular"/>
              </a:rPr>
              <a:t> </a:t>
            </a:r>
            <a:r>
              <a:rPr lang="en-US" sz="1400" dirty="0">
                <a:latin typeface="Newton-Regular"/>
              </a:rPr>
              <a:t>for management of patients with a short bowel. </a:t>
            </a:r>
            <a:r>
              <a:rPr lang="en-US" sz="1400" i="1" dirty="0">
                <a:latin typeface="Newton-Italic"/>
              </a:rPr>
              <a:t>Gut</a:t>
            </a:r>
            <a:r>
              <a:rPr lang="en-US" sz="1400" dirty="0">
                <a:latin typeface="Newton-Regular"/>
              </a:rPr>
              <a:t>. 2006;55(Suppl.</a:t>
            </a:r>
            <a:r>
              <a:rPr lang="ru-RU" sz="1400" dirty="0">
                <a:latin typeface="Newton-Regular"/>
              </a:rPr>
              <a:t> </a:t>
            </a:r>
            <a:r>
              <a:rPr lang="en-US" sz="1400" dirty="0">
                <a:latin typeface="Newton-Regular"/>
              </a:rPr>
              <a:t>4):1-12. https://doi.org/10.1136/gut.2006.091108</a:t>
            </a:r>
            <a:endParaRPr lang="ru-RU" sz="1400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cs typeface="Arial" panose="020B0604020202020204" pitchFamily="34" charset="0"/>
              </a:rPr>
              <a:t>классификация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70B3632-3C5C-434F-9F69-223203F1C929}"/>
              </a:ext>
            </a:extLst>
          </p:cNvPr>
          <p:cNvSpPr txBox="1"/>
          <p:nvPr/>
        </p:nvSpPr>
        <p:spPr>
          <a:xfrm>
            <a:off x="10415587" y="115515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8809687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44531" y="880335"/>
            <a:ext cx="81726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Риски развития синдрома короткой кишки*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41863" y="2111047"/>
            <a:ext cx="1057802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dirty="0"/>
              <a:t>Культя тонкой  кишки менее 115 см при отсутствии толстой кишки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dirty="0"/>
              <a:t>Культя тонкой  кишки менее 60 см при сохранении толстой кишки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2111" y="4671938"/>
            <a:ext cx="108477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/>
              <a:t>Сохранение 70 см тонкой кишки (из расчета 1 см на килограмм массы пациента) </a:t>
            </a:r>
          </a:p>
          <a:p>
            <a:pPr algn="ctr"/>
            <a:r>
              <a:rPr lang="ru-RU" sz="2400" dirty="0"/>
              <a:t>в совокупности с фрагментом толстой кишки, достаточным для развития СКК</a:t>
            </a:r>
          </a:p>
          <a:p>
            <a:pPr algn="ctr"/>
            <a:endParaRPr lang="ru-RU" sz="2400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15206" y="6196282"/>
            <a:ext cx="9794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*- Шептулина А.Ф., Охлобыстина О.З., Шифрин О.С. Синдром короткой кишки: особенности патогенеза, клиники, лечения. </a:t>
            </a:r>
          </a:p>
          <a:p>
            <a:r>
              <a:rPr lang="ru-RU" sz="1400" i="1" dirty="0"/>
              <a:t>    Российский журнал гастроэнтерологии, </a:t>
            </a:r>
            <a:r>
              <a:rPr lang="ru-RU" sz="1400" i="1" dirty="0" err="1"/>
              <a:t>гепатологии</a:t>
            </a:r>
            <a:r>
              <a:rPr lang="ru-RU" sz="1400" i="1" dirty="0"/>
              <a:t>, </a:t>
            </a:r>
            <a:r>
              <a:rPr lang="ru-RU" sz="1400" i="1" dirty="0" err="1"/>
              <a:t>колопроктологии</a:t>
            </a:r>
            <a:r>
              <a:rPr lang="ru-RU" sz="1400" dirty="0"/>
              <a:t>. 2016;26(2):73-78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6DD654D-0B55-4157-ADB7-62BBCD39AAB4}"/>
              </a:ext>
            </a:extLst>
          </p:cNvPr>
          <p:cNvSpPr txBox="1"/>
          <p:nvPr/>
        </p:nvSpPr>
        <p:spPr>
          <a:xfrm>
            <a:off x="10548936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2511400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1126462"/>
            <a:ext cx="11620500" cy="64922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Клиническая картина синдрома короткой кишки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15312" y="2198502"/>
            <a:ext cx="912495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/>
              <a:t>             Частота и интенсивность проявлений зависит от: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/>
              <a:t>локализации и объема резекции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/>
              <a:t>состояния тонкой кишки и других органов брюшной полости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ru-RU" sz="2400" dirty="0"/>
              <a:t>способности к адаптации оставшегося фрагмента тонкой кишки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endParaRPr lang="ru-RU" sz="2400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7F788BE-15ED-42B7-B9AC-C19EF7072F10}"/>
              </a:ext>
            </a:extLst>
          </p:cNvPr>
          <p:cNvSpPr txBox="1"/>
          <p:nvPr/>
        </p:nvSpPr>
        <p:spPr>
          <a:xfrm>
            <a:off x="1046321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7422823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550" y="584775"/>
            <a:ext cx="10515600" cy="7620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Периоды течения СКК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1571043" y="1277128"/>
            <a:ext cx="10515600" cy="60959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200" i="1" dirty="0"/>
              <a:t>Первый период (декомпенсация) </a:t>
            </a:r>
            <a:r>
              <a:rPr lang="ru-RU" sz="2200" dirty="0"/>
              <a:t>развивается в ранние сроки (2-3 </a:t>
            </a:r>
            <a:r>
              <a:rPr lang="ru-RU" sz="2200" dirty="0" err="1"/>
              <a:t>нед</a:t>
            </a:r>
            <a:r>
              <a:rPr lang="ru-RU" sz="2200" dirty="0"/>
              <a:t>) после операции.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200" dirty="0"/>
              <a:t>   Отмечаются дегидратация и выраженная электролитная недостаточность 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200" dirty="0"/>
              <a:t>   вследствие значительных потерь жидкости и электролитов в результате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200" dirty="0"/>
              <a:t>   диареи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ru-RU" sz="22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200" i="1" dirty="0"/>
              <a:t>Второй период (восстановление) </a:t>
            </a:r>
            <a:r>
              <a:rPr lang="ru-RU" sz="2200" dirty="0"/>
              <a:t>наступает при благоприятном течение адаптивных процессов и длится от 6 </a:t>
            </a:r>
            <a:r>
              <a:rPr lang="ru-RU" sz="2200" dirty="0" err="1"/>
              <a:t>мес</a:t>
            </a:r>
            <a:r>
              <a:rPr lang="ru-RU" sz="2200" dirty="0"/>
              <a:t> до 1 года.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200" dirty="0"/>
              <a:t>   При  неадекватности адаптационных процессов в кишке показано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200" dirty="0"/>
              <a:t>   длительное парентеральное питание для поддержания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200" dirty="0"/>
              <a:t>   приемлемой массы тела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ru-RU" sz="22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200" i="1" dirty="0"/>
              <a:t>Третий период (компенсация) </a:t>
            </a:r>
            <a:r>
              <a:rPr lang="ru-RU" sz="2200" dirty="0"/>
              <a:t>наступает в случае достаточных 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/>
              <a:t>   компенсаторных возможностей резецированной ТК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61873AF-507E-4775-A6DC-4C2D93191374}"/>
              </a:ext>
            </a:extLst>
          </p:cNvPr>
          <p:cNvSpPr txBox="1"/>
          <p:nvPr/>
        </p:nvSpPr>
        <p:spPr>
          <a:xfrm>
            <a:off x="10358437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7060174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46933" y="768988"/>
            <a:ext cx="6670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Процесс адаптации тонкой кишки</a:t>
            </a:r>
            <a:r>
              <a:rPr lang="ru-RU" sz="2400" dirty="0"/>
              <a:t>*</a:t>
            </a:r>
            <a:r>
              <a:rPr lang="ru-RU" sz="3200" b="1" dirty="0"/>
              <a:t>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32305" y="2122752"/>
            <a:ext cx="991502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Реализуется в течение от 6 месяцев до 3 лет и подразумевает </a:t>
            </a:r>
          </a:p>
          <a:p>
            <a:r>
              <a:rPr lang="ru-RU" sz="2400" dirty="0"/>
              <a:t>следующие изменения:</a:t>
            </a:r>
          </a:p>
          <a:p>
            <a:endParaRPr lang="ru-RU" sz="2400" dirty="0"/>
          </a:p>
          <a:p>
            <a:pPr marL="285750" indent="-285750">
              <a:buFontTx/>
              <a:buChar char="-"/>
            </a:pPr>
            <a:r>
              <a:rPr lang="ru-RU" sz="2400" dirty="0"/>
              <a:t>Структурные (затрагивает все слои стенки кишки)</a:t>
            </a:r>
          </a:p>
          <a:p>
            <a:pPr marL="285750" indent="-285750">
              <a:buFontTx/>
              <a:buChar char="-"/>
            </a:pPr>
            <a:endParaRPr lang="ru-RU" sz="2400" dirty="0"/>
          </a:p>
          <a:p>
            <a:pPr marL="285750" indent="-285750">
              <a:buFontTx/>
              <a:buChar char="-"/>
            </a:pPr>
            <a:r>
              <a:rPr lang="ru-RU" sz="2400" dirty="0"/>
              <a:t>Функциональные (увеличение скорости и объема абсорбции)</a:t>
            </a:r>
          </a:p>
          <a:p>
            <a:pPr marL="285750" indent="-285750">
              <a:buFontTx/>
              <a:buChar char="-"/>
            </a:pPr>
            <a:endParaRPr lang="ru-RU" sz="2400" dirty="0"/>
          </a:p>
          <a:p>
            <a:pPr marL="285750" indent="-285750">
              <a:buFontTx/>
              <a:buChar char="-"/>
            </a:pPr>
            <a:r>
              <a:rPr lang="ru-RU" sz="2400" dirty="0"/>
              <a:t>Двигательные (увеличение времени транзита кишечного содержимого)</a:t>
            </a:r>
          </a:p>
          <a:p>
            <a:endParaRPr lang="ru-RU" sz="2400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408339" y="6046451"/>
            <a:ext cx="108670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ru-RU" sz="1400" dirty="0">
                <a:solidFill>
                  <a:srgbClr val="000000"/>
                </a:solidFill>
              </a:rPr>
              <a:t>*- </a:t>
            </a:r>
            <a:r>
              <a:rPr lang="ru-RU" sz="1400" dirty="0" err="1">
                <a:solidFill>
                  <a:srgbClr val="000000"/>
                </a:solidFill>
              </a:rPr>
              <a:t>ГалееваЗ.М</a:t>
            </a:r>
            <a:r>
              <a:rPr lang="ru-RU" sz="1400" dirty="0">
                <a:solidFill>
                  <a:srgbClr val="000000"/>
                </a:solidFill>
              </a:rPr>
              <a:t>. , </a:t>
            </a:r>
            <a:r>
              <a:rPr lang="ru-RU" sz="1400" dirty="0" err="1">
                <a:solidFill>
                  <a:srgbClr val="000000"/>
                </a:solidFill>
              </a:rPr>
              <a:t>Гималетдинова</a:t>
            </a:r>
            <a:r>
              <a:rPr lang="ru-RU" sz="1400" dirty="0">
                <a:solidFill>
                  <a:srgbClr val="000000"/>
                </a:solidFill>
              </a:rPr>
              <a:t> И.А. , </a:t>
            </a:r>
            <a:r>
              <a:rPr lang="ru-RU" sz="1400" dirty="0" err="1">
                <a:solidFill>
                  <a:srgbClr val="000000"/>
                </a:solidFill>
              </a:rPr>
              <a:t>Абсалямова</a:t>
            </a:r>
            <a:r>
              <a:rPr lang="ru-RU" sz="1400" dirty="0">
                <a:solidFill>
                  <a:srgbClr val="000000"/>
                </a:solidFill>
              </a:rPr>
              <a:t> Л.Р. , </a:t>
            </a:r>
            <a:r>
              <a:rPr lang="ru-RU" sz="1400" dirty="0" err="1">
                <a:solidFill>
                  <a:srgbClr val="000000"/>
                </a:solidFill>
              </a:rPr>
              <a:t>Галиханов</a:t>
            </a:r>
            <a:r>
              <a:rPr lang="ru-RU" sz="1400" dirty="0">
                <a:solidFill>
                  <a:srgbClr val="000000"/>
                </a:solidFill>
              </a:rPr>
              <a:t> В.Р. , </a:t>
            </a:r>
            <a:r>
              <a:rPr lang="ru-RU" sz="1400" dirty="0" err="1">
                <a:solidFill>
                  <a:srgbClr val="000000"/>
                </a:solidFill>
              </a:rPr>
              <a:t>Белалова</a:t>
            </a:r>
            <a:r>
              <a:rPr lang="ru-RU" sz="1400" dirty="0">
                <a:solidFill>
                  <a:srgbClr val="000000"/>
                </a:solidFill>
              </a:rPr>
              <a:t> А.Ф. , </a:t>
            </a:r>
            <a:r>
              <a:rPr lang="ru-RU" sz="1400" dirty="0" err="1">
                <a:solidFill>
                  <a:srgbClr val="000000"/>
                </a:solidFill>
              </a:rPr>
              <a:t>Гайнеева</a:t>
            </a:r>
            <a:r>
              <a:rPr lang="ru-RU" sz="1400" dirty="0">
                <a:solidFill>
                  <a:srgbClr val="000000"/>
                </a:solidFill>
              </a:rPr>
              <a:t> Р.Г. , 2011 УДК 616.341-089.87-06 Синдром</a:t>
            </a:r>
          </a:p>
          <a:p>
            <a:pPr fontAlgn="t"/>
            <a:r>
              <a:rPr lang="ru-RU" sz="1400" dirty="0">
                <a:solidFill>
                  <a:srgbClr val="000000"/>
                </a:solidFill>
              </a:rPr>
              <a:t>    короткой кишки в ОБЩЕКЛИНИЧЕСКОЙ ПРАКТИКЕ / </a:t>
            </a:r>
            <a:r>
              <a:rPr lang="en-US" sz="1400" dirty="0">
                <a:solidFill>
                  <a:srgbClr val="000000"/>
                </a:solidFill>
              </a:rPr>
              <a:t>https://cyberleninka.ru/article/n/sindrom-korotkoy-kishki-v-obscheklinicheskoy-praktike</a:t>
            </a:r>
            <a:endParaRPr lang="ru-RU" sz="1400" b="0" i="0" dirty="0">
              <a:solidFill>
                <a:srgbClr val="000000"/>
              </a:solidFill>
              <a:effectLst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AB94690-3FC7-43F8-ADCE-F1FE9891F1EF}"/>
              </a:ext>
            </a:extLst>
          </p:cNvPr>
          <p:cNvSpPr txBox="1"/>
          <p:nvPr/>
        </p:nvSpPr>
        <p:spPr>
          <a:xfrm>
            <a:off x="1048226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3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6465764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7675" y="801469"/>
            <a:ext cx="11296650" cy="672525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ru-RU" sz="3200" b="1" dirty="0"/>
              <a:t>Тяжесть течения СКК*</a:t>
            </a:r>
            <a:br>
              <a:rPr lang="ru-RU" sz="3200" b="1" dirty="0"/>
            </a:br>
            <a:r>
              <a:rPr lang="ru-RU" sz="2400" b="1" dirty="0"/>
              <a:t>(определяется соотношением водно-электролитной абсорбции и секреции)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1690688"/>
            <a:ext cx="10172700" cy="516731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b="1" dirty="0"/>
              <a:t>1-й тип: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/>
              <a:t>Преобладания абсорбции - организм может усваивать ионы натрия, калия, хлора и воду в условиях обычного (перорального) питания.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/>
              <a:t>Длина культи ТК обычно более 100 см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/>
              <a:t>Объем кишечного содержимого через </a:t>
            </a:r>
            <a:r>
              <a:rPr lang="ru-RU" sz="2200" dirty="0" err="1"/>
              <a:t>еюностому</a:t>
            </a:r>
            <a:r>
              <a:rPr lang="ru-RU" sz="2200" dirty="0"/>
              <a:t> не превышает 2 кг/</a:t>
            </a:r>
            <a:r>
              <a:rPr lang="ru-RU" sz="2200" dirty="0" err="1"/>
              <a:t>сут</a:t>
            </a:r>
            <a:r>
              <a:rPr lang="ru-RU" sz="2200" dirty="0"/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>
                <a:solidFill>
                  <a:srgbClr val="800000"/>
                </a:solidFill>
              </a:rPr>
              <a:t>Парентеральное введение жидкости при декомпенсации состояния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b="1" dirty="0"/>
              <a:t>2-й тип: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/>
              <a:t>Преобладания секреции - секреция воды и электролитов преобладает над абсорбцией.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/>
              <a:t>Длина культи ТК менее 100 см,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/>
              <a:t>Потери через </a:t>
            </a:r>
            <a:r>
              <a:rPr lang="ru-RU" sz="2200" dirty="0" err="1"/>
              <a:t>стому</a:t>
            </a:r>
            <a:r>
              <a:rPr lang="ru-RU" sz="2200" dirty="0"/>
              <a:t> 4—8 кг/</a:t>
            </a:r>
            <a:r>
              <a:rPr lang="ru-RU" sz="2200" dirty="0" err="1"/>
              <a:t>сут</a:t>
            </a:r>
            <a:r>
              <a:rPr lang="ru-RU" sz="2200" dirty="0"/>
              <a:t>  содержимого, т.е. значительно больше, чем получают перорально.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>
                <a:solidFill>
                  <a:srgbClr val="800000"/>
                </a:solidFill>
              </a:rPr>
              <a:t>Пациенты нуждаются в частичном или полном парентеральном питании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4DD9F25-ACAB-4712-B2AB-4A9E8266ACFD}"/>
              </a:ext>
            </a:extLst>
          </p:cNvPr>
          <p:cNvSpPr txBox="1"/>
          <p:nvPr/>
        </p:nvSpPr>
        <p:spPr>
          <a:xfrm>
            <a:off x="1046321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D805EDF-9699-47B2-9518-99481A7AC634}"/>
              </a:ext>
            </a:extLst>
          </p:cNvPr>
          <p:cNvSpPr txBox="1"/>
          <p:nvPr/>
        </p:nvSpPr>
        <p:spPr>
          <a:xfrm>
            <a:off x="6096000" y="6334780"/>
            <a:ext cx="6410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*-Парфенов А.И., </a:t>
            </a:r>
            <a:r>
              <a:rPr lang="ru-RU" sz="1400" dirty="0" err="1"/>
              <a:t>Сабельникова</a:t>
            </a:r>
            <a:r>
              <a:rPr lang="ru-RU" sz="1400" dirty="0"/>
              <a:t> Е.А., Кузьмина Т.Н. Синдром короткой кишки </a:t>
            </a:r>
            <a:r>
              <a:rPr lang="ru-RU" sz="1400" i="1" dirty="0"/>
              <a:t>Терапевтический архив</a:t>
            </a:r>
            <a:r>
              <a:rPr lang="ru-RU" sz="1400" dirty="0"/>
              <a:t>, 12 2017 выпуск 2 </a:t>
            </a:r>
          </a:p>
        </p:txBody>
      </p:sp>
    </p:spTree>
    <p:extLst>
      <p:ext uri="{BB962C8B-B14F-4D97-AF65-F5344CB8AC3E}">
        <p14:creationId xmlns:p14="http://schemas.microsoft.com/office/powerpoint/2010/main" val="11976028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80589" y="712766"/>
            <a:ext cx="79919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Цели лечения синдрома короткой </a:t>
            </a:r>
            <a:r>
              <a:rPr lang="ru-RU" sz="3200" b="1" dirty="0" smtClean="0"/>
              <a:t>кишки</a:t>
            </a:r>
            <a:r>
              <a:rPr lang="en-US" sz="3200" b="1" dirty="0" smtClean="0"/>
              <a:t>*</a:t>
            </a:r>
            <a:r>
              <a:rPr lang="ru-RU" sz="3200" b="1" dirty="0" smtClean="0"/>
              <a:t>  </a:t>
            </a:r>
            <a:endParaRPr lang="ru-RU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303284" y="2111929"/>
            <a:ext cx="1011565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2400" dirty="0"/>
              <a:t>Обеспечение потребности организма в питательных веществах, воде </a:t>
            </a:r>
          </a:p>
          <a:p>
            <a:r>
              <a:rPr lang="ru-RU" sz="2400" dirty="0"/>
              <a:t>     и электролитах для сохранения нормальной массы тела</a:t>
            </a:r>
          </a:p>
          <a:p>
            <a:endParaRPr lang="ru-RU" sz="2400" dirty="0"/>
          </a:p>
          <a:p>
            <a:pPr marL="342900" indent="-342900">
              <a:buFontTx/>
              <a:buChar char="-"/>
            </a:pPr>
            <a:r>
              <a:rPr lang="ru-RU" sz="2400" dirty="0"/>
              <a:t>Уменьшение риска осложнений, связанных с основным заболеванием, </a:t>
            </a:r>
          </a:p>
          <a:p>
            <a:r>
              <a:rPr lang="ru-RU" sz="2400" dirty="0"/>
              <a:t>      синдромом кишечной недостаточности и/или </a:t>
            </a:r>
            <a:r>
              <a:rPr lang="ru-RU" sz="2400" dirty="0" err="1"/>
              <a:t>нутритивной</a:t>
            </a:r>
            <a:r>
              <a:rPr lang="ru-RU" sz="2400" dirty="0"/>
              <a:t> поддержкой</a:t>
            </a:r>
          </a:p>
          <a:p>
            <a:endParaRPr lang="ru-RU" sz="2400" dirty="0"/>
          </a:p>
          <a:p>
            <a:pPr marL="342900" indent="-342900">
              <a:buFontTx/>
              <a:buChar char="-"/>
            </a:pPr>
            <a:r>
              <a:rPr lang="ru-RU" sz="2400" dirty="0"/>
              <a:t>Обеспечение высокого уровня качества жизни</a:t>
            </a:r>
          </a:p>
          <a:p>
            <a:endParaRPr lang="ru-RU" sz="2400" dirty="0"/>
          </a:p>
          <a:p>
            <a:endParaRPr lang="ru-RU" sz="2400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97972" y="6145234"/>
            <a:ext cx="9794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*- Шептулина А.Ф., Охлобыстина О.З., Шифрин О.С. Синдром короткой кишки: особенности патогенеза, клиники, лечения. </a:t>
            </a:r>
          </a:p>
          <a:p>
            <a:r>
              <a:rPr lang="ru-RU" sz="1400" i="1" dirty="0"/>
              <a:t>    Российский журнал гастроэнтерологии, </a:t>
            </a:r>
            <a:r>
              <a:rPr lang="ru-RU" sz="1400" i="1" dirty="0" err="1"/>
              <a:t>гепатологии</a:t>
            </a:r>
            <a:r>
              <a:rPr lang="ru-RU" sz="1400" i="1" dirty="0"/>
              <a:t>, </a:t>
            </a:r>
            <a:r>
              <a:rPr lang="ru-RU" sz="1400" i="1" dirty="0" err="1"/>
              <a:t>колопроктологии</a:t>
            </a:r>
            <a:r>
              <a:rPr lang="ru-RU" sz="1400" dirty="0"/>
              <a:t>. 2016;26(2):73-78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C050C87-73D6-4EC9-BD8F-D6D1179AA5C9}"/>
              </a:ext>
            </a:extLst>
          </p:cNvPr>
          <p:cNvSpPr txBox="1"/>
          <p:nvPr/>
        </p:nvSpPr>
        <p:spPr>
          <a:xfrm>
            <a:off x="1044416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3715424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50432" y="621358"/>
            <a:ext cx="97243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Фазы реабилитации при синдроме короткой кишки</a:t>
            </a:r>
            <a:r>
              <a:rPr lang="ru-RU" sz="2000" b="1" dirty="0"/>
              <a:t>*</a:t>
            </a:r>
            <a:r>
              <a:rPr lang="ru-RU" sz="3200" b="1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1180" y="1993057"/>
            <a:ext cx="1152463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Ранняя фаза (1-3 месяца после операции) – остро нуждаются </a:t>
            </a:r>
            <a:r>
              <a:rPr lang="ru-RU" sz="2400" dirty="0">
                <a:solidFill>
                  <a:srgbClr val="800000"/>
                </a:solidFill>
              </a:rPr>
              <a:t>в назначении </a:t>
            </a:r>
          </a:p>
          <a:p>
            <a:r>
              <a:rPr lang="ru-RU" sz="2400" dirty="0">
                <a:solidFill>
                  <a:srgbClr val="800000"/>
                </a:solidFill>
              </a:rPr>
              <a:t>     парентерального питания</a:t>
            </a:r>
          </a:p>
          <a:p>
            <a:endParaRPr lang="ru-RU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Промежуточная фаза (до 24 месяцев после операции) – возможное постепенное</a:t>
            </a:r>
          </a:p>
          <a:p>
            <a:r>
              <a:rPr lang="ru-RU" sz="2400" dirty="0"/>
              <a:t>     </a:t>
            </a:r>
            <a:r>
              <a:rPr lang="ru-RU" sz="2400" dirty="0">
                <a:solidFill>
                  <a:srgbClr val="800000"/>
                </a:solidFill>
              </a:rPr>
              <a:t>уменьшение объема парентерального питания </a:t>
            </a:r>
            <a:r>
              <a:rPr lang="ru-RU" sz="2400" dirty="0"/>
              <a:t>и прием лекарственных препаратов</a:t>
            </a:r>
          </a:p>
          <a:p>
            <a:endParaRPr lang="ru-RU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Поздняя фаза (более 24 месяцев после операции) – применение комплекса </a:t>
            </a:r>
          </a:p>
          <a:p>
            <a:r>
              <a:rPr lang="ru-RU" sz="2400" dirty="0"/>
              <a:t>     мероприятий, направленных на </a:t>
            </a:r>
            <a:r>
              <a:rPr lang="ru-RU" sz="2400" dirty="0">
                <a:solidFill>
                  <a:srgbClr val="800000"/>
                </a:solidFill>
              </a:rPr>
              <a:t>отмену парентерального питания </a:t>
            </a:r>
          </a:p>
          <a:p>
            <a:endParaRPr lang="ru-RU" sz="2400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реабилитация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397972" y="6117179"/>
            <a:ext cx="9794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*- Шептулина А.Ф., Охлобыстина О.З., Шифрин О.С. Синдром короткой кишки: особенности патогенеза, клиники, лечения. </a:t>
            </a:r>
          </a:p>
          <a:p>
            <a:r>
              <a:rPr lang="ru-RU" sz="1400" i="1" dirty="0"/>
              <a:t>    Российский журнал гастроэнтерологии, </a:t>
            </a:r>
            <a:r>
              <a:rPr lang="ru-RU" sz="1400" i="1" dirty="0" err="1"/>
              <a:t>гепатологии</a:t>
            </a:r>
            <a:r>
              <a:rPr lang="ru-RU" sz="1400" i="1" dirty="0"/>
              <a:t>, </a:t>
            </a:r>
            <a:r>
              <a:rPr lang="ru-RU" sz="1400" i="1" dirty="0" err="1"/>
              <a:t>колопроктологии</a:t>
            </a:r>
            <a:r>
              <a:rPr lang="ru-RU" sz="1400" dirty="0"/>
              <a:t>. 2016;26(2):73-78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896586-0FF2-4DED-8527-95CB63332CE7}"/>
              </a:ext>
            </a:extLst>
          </p:cNvPr>
          <p:cNvSpPr txBox="1"/>
          <p:nvPr/>
        </p:nvSpPr>
        <p:spPr>
          <a:xfrm>
            <a:off x="10422312" y="141401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6983228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47083" y="1290031"/>
            <a:ext cx="9060048" cy="4196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2300" b="1" dirty="0" err="1"/>
              <a:t>Нутриционная</a:t>
            </a:r>
            <a:r>
              <a:rPr lang="ru-RU" sz="2300" b="1" dirty="0"/>
              <a:t> поддержка (клиническое питание) </a:t>
            </a:r>
            <a:r>
              <a:rPr lang="ru-RU" sz="2300" dirty="0"/>
              <a:t>– </a:t>
            </a:r>
            <a:r>
              <a:rPr lang="ru-RU" sz="2300" i="1" dirty="0"/>
              <a:t>процесс должного обеспечения больных, не имеющих возможностей адекватного естественного питания всеми необходимыми для жизни питательными веществами с помощью специальных методов и искусственно созданных современных питательных смесей с целью сохранения относительно устойчивого трофического гомеостаза, оптимизации структурно-функциональных и метаболических процессов организма, а также его адаптационных резервов. *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67084" y="6330681"/>
            <a:ext cx="25609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Курс лекций по паллиативной медицине / Под ред. проф.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Г.А.Новикова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- М.: Российская Ассоциация паллиативной медицины, 2017. – 776 с</a:t>
            </a:r>
            <a:r>
              <a:rPr lang="ru-RU" sz="1400" dirty="0"/>
              <a:t>.480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ПОНЯТИЕ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4E6D4FE-3509-4AA9-87FB-EDD5DC981304}"/>
              </a:ext>
            </a:extLst>
          </p:cNvPr>
          <p:cNvSpPr txBox="1"/>
          <p:nvPr/>
        </p:nvSpPr>
        <p:spPr>
          <a:xfrm>
            <a:off x="10392235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759570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19061" y="645367"/>
            <a:ext cx="71627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Показания к </a:t>
            </a:r>
            <a:r>
              <a:rPr lang="ru-RU" sz="3200" b="1" dirty="0" err="1"/>
              <a:t>нутритивной</a:t>
            </a:r>
            <a:r>
              <a:rPr lang="ru-RU" sz="3200" b="1" dirty="0"/>
              <a:t> </a:t>
            </a:r>
            <a:r>
              <a:rPr lang="ru-RU" sz="3200" b="1" dirty="0" smtClean="0"/>
              <a:t>поддержке</a:t>
            </a:r>
            <a:r>
              <a:rPr lang="en-US" sz="3200" b="1" dirty="0" smtClean="0"/>
              <a:t>*</a:t>
            </a:r>
            <a:endParaRPr lang="ru-RU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291638" y="1290734"/>
            <a:ext cx="10953486" cy="5626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/>
              <a:t>Синдром </a:t>
            </a:r>
            <a:r>
              <a:rPr lang="ru-RU" sz="2200" dirty="0" err="1"/>
              <a:t>анорекии</a:t>
            </a:r>
            <a:r>
              <a:rPr lang="ru-RU" sz="2200" dirty="0"/>
              <a:t>-кахексии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rgbClr val="800000"/>
                </a:solidFill>
              </a:rPr>
              <a:t>Синдром короткой кишки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/>
              <a:t>Тяжелый </a:t>
            </a:r>
            <a:r>
              <a:rPr lang="ru-RU" sz="2200" dirty="0" err="1"/>
              <a:t>мукозит</a:t>
            </a:r>
            <a:endParaRPr lang="ru-RU" sz="22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/>
              <a:t>Дисфагия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/>
              <a:t>Стеноз пищевода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/>
              <a:t>Стеноз желудка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rgbClr val="800000"/>
                </a:solidFill>
              </a:rPr>
              <a:t>Диарея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/>
              <a:t>Проксимальные свищи ЖКТ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dirty="0" err="1"/>
              <a:t>Химио</a:t>
            </a:r>
            <a:r>
              <a:rPr lang="ru-RU" sz="2200" dirty="0"/>
              <a:t>-лучевой энтерит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200" dirty="0"/>
          </a:p>
          <a:p>
            <a:pPr>
              <a:lnSpc>
                <a:spcPct val="150000"/>
              </a:lnSpc>
            </a:pPr>
            <a:endParaRPr lang="ru-RU" sz="2200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клиника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08089" y="6410371"/>
            <a:ext cx="25609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Курс лекций по паллиативной медицине / Под ред. проф.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Г.А.Новикова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- М.: Российская Ассоциация паллиативной медицины, 2017. – 776 с</a:t>
            </a:r>
            <a:r>
              <a:rPr lang="ru-RU" sz="1400" dirty="0"/>
              <a:t>.481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6B6DCD0-3EA1-4119-A24E-71D64F173E65}"/>
              </a:ext>
            </a:extLst>
          </p:cNvPr>
          <p:cNvSpPr txBox="1"/>
          <p:nvPr/>
        </p:nvSpPr>
        <p:spPr>
          <a:xfrm>
            <a:off x="10470893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4869754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58882" y="802784"/>
            <a:ext cx="68439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Принципы </a:t>
            </a:r>
            <a:r>
              <a:rPr lang="ru-RU" sz="3200" b="1" dirty="0" err="1"/>
              <a:t>нутритивной</a:t>
            </a:r>
            <a:r>
              <a:rPr lang="ru-RU" sz="3200" b="1" dirty="0"/>
              <a:t> </a:t>
            </a:r>
            <a:r>
              <a:rPr lang="ru-RU" sz="3200" b="1" dirty="0" smtClean="0"/>
              <a:t>поддержки</a:t>
            </a:r>
            <a:r>
              <a:rPr lang="en-US" sz="3200" b="1" dirty="0" smtClean="0"/>
              <a:t>*</a:t>
            </a:r>
            <a:endParaRPr lang="ru-RU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483864" y="2157649"/>
            <a:ext cx="8260842" cy="2204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Своевременность назначения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Адекватность объемов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Оптимальность сроков проведения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37587" y="6214152"/>
            <a:ext cx="25609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Курс лекций по паллиативной медицине / Под ред. проф.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Г.А.Новикова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- М.: Российская Ассоциация паллиативной медицины, 2017. – 776 с</a:t>
            </a:r>
            <a:r>
              <a:rPr lang="ru-RU" sz="1400" dirty="0"/>
              <a:t>.483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0A9BF25-BE84-4856-9111-0DD645ADA4A4}"/>
              </a:ext>
            </a:extLst>
          </p:cNvPr>
          <p:cNvSpPr txBox="1"/>
          <p:nvPr/>
        </p:nvSpPr>
        <p:spPr>
          <a:xfrm>
            <a:off x="10382403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2822645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99184" y="830997"/>
            <a:ext cx="7181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Методы </a:t>
            </a:r>
            <a:r>
              <a:rPr lang="ru-RU" sz="3200" b="1" dirty="0" err="1"/>
              <a:t>нутриционной</a:t>
            </a:r>
            <a:r>
              <a:rPr lang="ru-RU" sz="3200" b="1" dirty="0"/>
              <a:t> </a:t>
            </a:r>
            <a:r>
              <a:rPr lang="ru-RU" sz="3200" b="1" dirty="0" smtClean="0"/>
              <a:t>поддержки</a:t>
            </a:r>
            <a:r>
              <a:rPr lang="en-US" sz="3200" b="1" dirty="0" smtClean="0"/>
              <a:t>*</a:t>
            </a:r>
            <a:endParaRPr lang="ru-RU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184544" y="2213361"/>
            <a:ext cx="10953486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 err="1"/>
              <a:t>Сипинг</a:t>
            </a:r>
            <a:endParaRPr lang="ru-RU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Зондовое питание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Парентеральное питание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Сочетанный вариант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400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37586" y="6216122"/>
            <a:ext cx="25609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Курс лекций по паллиативной медицине / Под ред. проф.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Г.А.Новикова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- М.: Российская Ассоциация паллиативной медицины, 2017. – 776 с</a:t>
            </a:r>
            <a:r>
              <a:rPr lang="ru-RU" sz="1400" dirty="0"/>
              <a:t>.480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C0D0122-402E-4559-B876-30100DA75B35}"/>
              </a:ext>
            </a:extLst>
          </p:cNvPr>
          <p:cNvSpPr txBox="1"/>
          <p:nvPr/>
        </p:nvSpPr>
        <p:spPr>
          <a:xfrm>
            <a:off x="10451229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729816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0768" y="858901"/>
            <a:ext cx="10515600" cy="45402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Выбор способа </a:t>
            </a:r>
            <a:r>
              <a:rPr lang="ru-RU" sz="3200" b="1" dirty="0" err="1"/>
              <a:t>энтерального</a:t>
            </a:r>
            <a:r>
              <a:rPr lang="ru-RU" sz="3200" b="1" dirty="0"/>
              <a:t> </a:t>
            </a:r>
            <a:r>
              <a:rPr lang="ru-RU" sz="3200" b="1" dirty="0" smtClean="0"/>
              <a:t>питания</a:t>
            </a:r>
            <a:r>
              <a:rPr lang="en-US" sz="3200" b="1" dirty="0" smtClean="0"/>
              <a:t>*</a:t>
            </a:r>
            <a:endParaRPr lang="ru-RU" sz="3200" b="1" dirty="0"/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3270504" y="1772101"/>
            <a:ext cx="879397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i="1" dirty="0"/>
              <a:t>Продолжительность до 30 дней</a:t>
            </a:r>
          </a:p>
          <a:p>
            <a:pPr marL="0" indent="0">
              <a:buNone/>
            </a:pPr>
            <a:r>
              <a:rPr lang="ru-RU" sz="2400" dirty="0"/>
              <a:t>• </a:t>
            </a:r>
            <a:r>
              <a:rPr lang="ru-RU" sz="2400" dirty="0" err="1"/>
              <a:t>Назогастральный</a:t>
            </a:r>
            <a:r>
              <a:rPr lang="ru-RU" sz="2400" dirty="0"/>
              <a:t> зонд</a:t>
            </a:r>
          </a:p>
          <a:p>
            <a:pPr marL="0" indent="0">
              <a:buNone/>
            </a:pPr>
            <a:r>
              <a:rPr lang="ru-RU" sz="2400" dirty="0"/>
              <a:t>• </a:t>
            </a:r>
            <a:r>
              <a:rPr lang="ru-RU" sz="2400" dirty="0" err="1"/>
              <a:t>Назоинтестинальный</a:t>
            </a:r>
            <a:r>
              <a:rPr lang="ru-RU" sz="2400" dirty="0"/>
              <a:t> зонд</a:t>
            </a:r>
          </a:p>
          <a:p>
            <a:pPr marL="0" indent="0">
              <a:buNone/>
            </a:pPr>
            <a:endParaRPr lang="ru-RU" sz="2400" i="1" dirty="0"/>
          </a:p>
          <a:p>
            <a:pPr marL="0" indent="0">
              <a:buNone/>
            </a:pPr>
            <a:r>
              <a:rPr lang="ru-RU" sz="2400" i="1" dirty="0"/>
              <a:t>Продолжительность более 30 дней </a:t>
            </a:r>
          </a:p>
          <a:p>
            <a:r>
              <a:rPr lang="ru-RU" sz="2400" dirty="0" err="1"/>
              <a:t>Эзофагостома</a:t>
            </a:r>
            <a:endParaRPr lang="ru-RU" sz="2400" dirty="0"/>
          </a:p>
          <a:p>
            <a:pPr marL="0" indent="0">
              <a:buNone/>
            </a:pPr>
            <a:r>
              <a:rPr lang="ru-RU" sz="2400" dirty="0"/>
              <a:t>• </a:t>
            </a:r>
            <a:r>
              <a:rPr lang="ru-RU" sz="2400" dirty="0" err="1"/>
              <a:t>Гастростома</a:t>
            </a:r>
            <a:endParaRPr lang="ru-RU" sz="2400" dirty="0"/>
          </a:p>
          <a:p>
            <a:pPr marL="0" indent="0">
              <a:buNone/>
            </a:pPr>
            <a:r>
              <a:rPr lang="ru-RU" sz="2400" dirty="0"/>
              <a:t>• </a:t>
            </a:r>
            <a:r>
              <a:rPr lang="ru-RU" sz="2400" dirty="0" err="1"/>
              <a:t>Еюностома</a:t>
            </a:r>
            <a:endParaRPr lang="ru-RU" sz="2400" dirty="0"/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16245" y="6274837"/>
            <a:ext cx="25609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Курс лекций по паллиативной медицине / Под ред. проф.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Г.А.Новикова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- М.: Российская Ассоциация паллиативной медицины, 2017. – 776 с</a:t>
            </a:r>
            <a:r>
              <a:rPr lang="ru-RU" sz="1400" dirty="0"/>
              <a:t>.313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A956DBD-4419-4885-9312-B03BA3C493AE}"/>
              </a:ext>
            </a:extLst>
          </p:cNvPr>
          <p:cNvSpPr txBox="1"/>
          <p:nvPr/>
        </p:nvSpPr>
        <p:spPr>
          <a:xfrm>
            <a:off x="10382403" y="91949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6536097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95312"/>
            <a:ext cx="12192000" cy="72963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Противопоказания для проведения </a:t>
            </a:r>
            <a:r>
              <a:rPr lang="ru-RU" sz="3200" b="1" dirty="0" err="1"/>
              <a:t>энтерального</a:t>
            </a:r>
            <a:r>
              <a:rPr lang="ru-RU" sz="3200" b="1" dirty="0"/>
              <a:t> питания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3396" y="1790247"/>
            <a:ext cx="8885853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• нестабильность гемодинамики</a:t>
            </a:r>
          </a:p>
          <a:p>
            <a:pPr marL="0" indent="0">
              <a:buNone/>
            </a:pPr>
            <a:r>
              <a:rPr lang="ru-RU" sz="2400" dirty="0"/>
              <a:t>• тяжелый колит</a:t>
            </a:r>
          </a:p>
          <a:p>
            <a:pPr marL="0" indent="0">
              <a:buNone/>
            </a:pPr>
            <a:r>
              <a:rPr lang="ru-RU" sz="2400" dirty="0"/>
              <a:t>• обструкция тонкого или толстого кишечника с невозможностью </a:t>
            </a:r>
          </a:p>
          <a:p>
            <a:pPr marL="0" indent="0">
              <a:buNone/>
            </a:pPr>
            <a:r>
              <a:rPr lang="ru-RU" sz="2400" dirty="0"/>
              <a:t>   проведения зонда или катетера ниже уровня обструкции</a:t>
            </a:r>
          </a:p>
          <a:p>
            <a:pPr marL="0" indent="0">
              <a:buNone/>
            </a:pPr>
            <a:r>
              <a:rPr lang="ru-RU" sz="2400" dirty="0"/>
              <a:t>• кишечный свищ с наличием большого количества отделяемого</a:t>
            </a:r>
          </a:p>
          <a:p>
            <a:pPr marL="0" indent="0">
              <a:buNone/>
            </a:pPr>
            <a:r>
              <a:rPr lang="ru-RU" sz="2400" dirty="0"/>
              <a:t>• ишемия кишечника</a:t>
            </a:r>
          </a:p>
          <a:p>
            <a:pPr marL="0" indent="0">
              <a:buNone/>
            </a:pPr>
            <a:r>
              <a:rPr lang="ru-RU" sz="2400" dirty="0"/>
              <a:t>• массивное желудочно-кишечное кровотечение</a:t>
            </a:r>
          </a:p>
          <a:p>
            <a:pPr marL="0" indent="0">
              <a:buNone/>
            </a:pPr>
            <a:r>
              <a:rPr lang="ru-RU" sz="2400" dirty="0"/>
              <a:t>• </a:t>
            </a:r>
            <a:r>
              <a:rPr lang="ru-RU" sz="2400" dirty="0">
                <a:solidFill>
                  <a:srgbClr val="800000"/>
                </a:solidFill>
              </a:rPr>
              <a:t>тяжелая диарея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08BD6BB-C963-4E63-9A17-62365B4FDC0E}"/>
              </a:ext>
            </a:extLst>
          </p:cNvPr>
          <p:cNvSpPr txBox="1"/>
          <p:nvPr/>
        </p:nvSpPr>
        <p:spPr>
          <a:xfrm>
            <a:off x="10396537" y="12837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5233898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69464" y="830997"/>
            <a:ext cx="83651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Организация  парентерального </a:t>
            </a:r>
            <a:r>
              <a:rPr lang="ru-RU" sz="3200" b="1" dirty="0" smtClean="0"/>
              <a:t>питания</a:t>
            </a:r>
            <a:r>
              <a:rPr lang="en-US" sz="3200" b="1" dirty="0" smtClean="0"/>
              <a:t>*</a:t>
            </a:r>
            <a:endParaRPr lang="ru-RU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00364" y="2092085"/>
            <a:ext cx="44955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В условиях стационара</a:t>
            </a:r>
          </a:p>
          <a:p>
            <a:endParaRPr lang="ru-RU" sz="2400" dirty="0"/>
          </a:p>
          <a:p>
            <a:r>
              <a:rPr lang="ru-RU" sz="2400" dirty="0"/>
              <a:t>- пациенты, как правило, нуждающиеся в наблюдении и элементах интенсивного лечения</a:t>
            </a:r>
          </a:p>
          <a:p>
            <a:endParaRPr lang="ru-RU" sz="2400" dirty="0"/>
          </a:p>
          <a:p>
            <a:endParaRPr lang="ru-RU" sz="2400" dirty="0"/>
          </a:p>
          <a:p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6751046" y="2092085"/>
            <a:ext cx="44955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В домашних условиях</a:t>
            </a:r>
          </a:p>
          <a:p>
            <a:endParaRPr lang="ru-RU" sz="2400" dirty="0"/>
          </a:p>
          <a:p>
            <a:r>
              <a:rPr lang="ru-RU" sz="2400" dirty="0"/>
              <a:t>- пациенты, как правило, в стабильном состоянии, нуждающиеся в последующем длительном поддерживающем лечения</a:t>
            </a:r>
          </a:p>
          <a:p>
            <a:endParaRPr lang="ru-RU" sz="2400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00364" y="6338606"/>
            <a:ext cx="25609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Курс лекций по паллиативной медицине / Под ред. проф.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Г.А.Новикова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- М.: Российская Ассоциация паллиативной медицины, 2017. – 776 с</a:t>
            </a:r>
            <a:r>
              <a:rPr lang="ru-RU" sz="1400" dirty="0"/>
              <a:t>.481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61BC1D8-07C4-4802-84F3-9ADD11E31771}"/>
              </a:ext>
            </a:extLst>
          </p:cNvPr>
          <p:cNvSpPr txBox="1"/>
          <p:nvPr/>
        </p:nvSpPr>
        <p:spPr>
          <a:xfrm>
            <a:off x="10194069" y="110033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852061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52450" y="938236"/>
            <a:ext cx="112836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Организация парентерального питания в домашних условиях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52450" y="2215027"/>
            <a:ext cx="462915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1 группа </a:t>
            </a:r>
          </a:p>
          <a:p>
            <a:endParaRPr lang="ru-RU" sz="2400" dirty="0"/>
          </a:p>
          <a:p>
            <a:r>
              <a:rPr lang="ru-RU" sz="2400" dirty="0"/>
              <a:t>- пациенты, сохраняющие реабилитационный потенциал и имеющие перспективу частичной или полной социальной адаптации (последствия тяжелой травмы, инсульта, синдрома короткой кишки и др.)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638800" y="2215027"/>
            <a:ext cx="6172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2 группа </a:t>
            </a:r>
          </a:p>
          <a:p>
            <a:endParaRPr lang="ru-RU" sz="2400" dirty="0"/>
          </a:p>
          <a:p>
            <a:r>
              <a:rPr lang="ru-RU" sz="2400" dirty="0"/>
              <a:t>- пациенты, пациенты, не сохраняющие реабилитационный потенциал и не имеющие перспективу частичной или полной социальной адаптации (</a:t>
            </a:r>
            <a:r>
              <a:rPr lang="ru-RU" sz="2400" dirty="0" err="1"/>
              <a:t>апалический</a:t>
            </a:r>
            <a:r>
              <a:rPr lang="ru-RU" sz="2400" dirty="0"/>
              <a:t> синдром, боковой амиотрофический склероз, злокачественные заболевания на поздней стадии, болезнь Альцгеймера и др.)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57251" y="6323363"/>
            <a:ext cx="25609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Курс лекций по паллиативной медицине / Под ред. проф. </a:t>
            </a:r>
            <a:r>
              <a:rPr lang="ru-RU" sz="1400" dirty="0" err="1">
                <a:solidFill>
                  <a:srgbClr val="080808"/>
                </a:solidFill>
                <a:ea typeface="Calibri" panose="020F0502020204030204" pitchFamily="34" charset="0"/>
              </a:rPr>
              <a:t>Г.А.Новикова</a:t>
            </a:r>
            <a:r>
              <a:rPr lang="ru-RU" sz="1400" dirty="0">
                <a:solidFill>
                  <a:srgbClr val="080808"/>
                </a:solidFill>
                <a:ea typeface="Calibri" panose="020F0502020204030204" pitchFamily="34" charset="0"/>
              </a:rPr>
              <a:t>. - М.: Российская Ассоциация паллиативной медицины, 2017. – 776 с</a:t>
            </a:r>
            <a:r>
              <a:rPr lang="ru-RU" sz="1400" dirty="0"/>
              <a:t>.481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9F72905-FB05-49E8-BDC9-16CD9E61E544}"/>
              </a:ext>
            </a:extLst>
          </p:cNvPr>
          <p:cNvSpPr txBox="1"/>
          <p:nvPr/>
        </p:nvSpPr>
        <p:spPr>
          <a:xfrm>
            <a:off x="10205422" y="9724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6568963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72711" y="584775"/>
            <a:ext cx="1044657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/>
              <a:t>Организационные аспекты парентерального питания </a:t>
            </a:r>
          </a:p>
          <a:p>
            <a:pPr algn="ctr"/>
            <a:r>
              <a:rPr lang="ru-RU" sz="2800" b="1" dirty="0"/>
              <a:t>пациентам с тяжелыми </a:t>
            </a:r>
            <a:r>
              <a:rPr lang="ru-RU" sz="2800" b="1" dirty="0" err="1"/>
              <a:t>гастро-энтерологическими</a:t>
            </a:r>
            <a:r>
              <a:rPr lang="ru-RU" sz="2800" b="1" dirty="0"/>
              <a:t> нарушениями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8958" y="1845696"/>
            <a:ext cx="258234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Онкологические заболевания</a:t>
            </a:r>
          </a:p>
          <a:p>
            <a:pPr algn="r"/>
            <a:r>
              <a:rPr lang="ru-RU" sz="2400" dirty="0"/>
              <a:t>+</a:t>
            </a:r>
          </a:p>
          <a:p>
            <a:pPr algn="r"/>
            <a:r>
              <a:rPr lang="ru-RU" sz="2400" dirty="0"/>
              <a:t>+</a:t>
            </a:r>
          </a:p>
          <a:p>
            <a:pPr algn="r"/>
            <a:r>
              <a:rPr lang="ru-RU" sz="2400" dirty="0"/>
              <a:t>+/-</a:t>
            </a:r>
          </a:p>
          <a:p>
            <a:pPr algn="r"/>
            <a:r>
              <a:rPr lang="ru-RU" sz="2400" dirty="0"/>
              <a:t>+</a:t>
            </a:r>
          </a:p>
          <a:p>
            <a:pPr algn="r"/>
            <a:endParaRPr lang="ru-RU" sz="2400" dirty="0"/>
          </a:p>
          <a:p>
            <a:pPr algn="r"/>
            <a:endParaRPr lang="ru-RU" sz="2400" dirty="0"/>
          </a:p>
          <a:p>
            <a:pPr algn="r"/>
            <a:r>
              <a:rPr lang="ru-RU" sz="2400" dirty="0"/>
              <a:t>+</a:t>
            </a:r>
          </a:p>
          <a:p>
            <a:pPr algn="r"/>
            <a:r>
              <a:rPr lang="ru-RU" sz="2400" dirty="0"/>
              <a:t>+</a:t>
            </a:r>
          </a:p>
          <a:p>
            <a:pPr algn="r"/>
            <a:endParaRPr lang="ru-RU" sz="2400" dirty="0"/>
          </a:p>
          <a:p>
            <a:pPr algn="r"/>
            <a:r>
              <a:rPr lang="ru-RU" sz="2400" dirty="0"/>
              <a:t>+/-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46120" y="1845696"/>
            <a:ext cx="55595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Условия проведения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400" u="sng" dirty="0"/>
              <a:t>Стационарно</a:t>
            </a:r>
          </a:p>
          <a:p>
            <a:r>
              <a:rPr lang="ru-RU" sz="2400" dirty="0"/>
              <a:t>профильные онкологические отделения</a:t>
            </a:r>
          </a:p>
          <a:p>
            <a:r>
              <a:rPr lang="ru-RU" sz="2400" dirty="0"/>
              <a:t>профильные хирургические отделения</a:t>
            </a:r>
          </a:p>
          <a:p>
            <a:r>
              <a:rPr lang="ru-RU" sz="2400" dirty="0"/>
              <a:t>профильные терапевтические отделения</a:t>
            </a:r>
          </a:p>
          <a:p>
            <a:r>
              <a:rPr lang="ru-RU" sz="2400" dirty="0"/>
              <a:t>отделения паллиативной медицинской</a:t>
            </a:r>
          </a:p>
          <a:p>
            <a:r>
              <a:rPr lang="ru-RU" sz="2400" dirty="0"/>
              <a:t>помощи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400" u="sng" dirty="0"/>
              <a:t>Амбулаторно</a:t>
            </a:r>
          </a:p>
          <a:p>
            <a:r>
              <a:rPr lang="ru-RU" sz="2400" dirty="0"/>
              <a:t>дневные стационары </a:t>
            </a:r>
            <a:r>
              <a:rPr lang="ru-RU" sz="2400" dirty="0" err="1"/>
              <a:t>онкослужбы</a:t>
            </a:r>
            <a:endParaRPr lang="ru-RU" sz="2400" dirty="0"/>
          </a:p>
          <a:p>
            <a:r>
              <a:rPr lang="ru-RU" sz="2400" dirty="0"/>
              <a:t>дневные стационары системы ПМП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400" u="sng" dirty="0"/>
              <a:t>На дому</a:t>
            </a:r>
          </a:p>
          <a:p>
            <a:r>
              <a:rPr lang="ru-RU" sz="2400" dirty="0"/>
              <a:t>стационар на дому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086850" y="1845696"/>
            <a:ext cx="297179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Неонкологические заболевания</a:t>
            </a:r>
          </a:p>
          <a:p>
            <a:r>
              <a:rPr lang="ru-RU" sz="2400" dirty="0"/>
              <a:t>- </a:t>
            </a:r>
          </a:p>
          <a:p>
            <a:r>
              <a:rPr lang="ru-RU" sz="2400" dirty="0"/>
              <a:t>+</a:t>
            </a:r>
          </a:p>
          <a:p>
            <a:r>
              <a:rPr lang="ru-RU" sz="2400" dirty="0"/>
              <a:t>+/-</a:t>
            </a:r>
          </a:p>
          <a:p>
            <a:r>
              <a:rPr lang="ru-RU" sz="2400" dirty="0"/>
              <a:t>+</a:t>
            </a:r>
          </a:p>
          <a:p>
            <a:endParaRPr lang="ru-RU" sz="2400" dirty="0"/>
          </a:p>
          <a:p>
            <a:endParaRPr lang="ru-RU" sz="2400" dirty="0"/>
          </a:p>
          <a:p>
            <a:r>
              <a:rPr lang="ru-RU" sz="2400" dirty="0"/>
              <a:t>-</a:t>
            </a:r>
          </a:p>
          <a:p>
            <a:r>
              <a:rPr lang="ru-RU" sz="2400" dirty="0"/>
              <a:t>+</a:t>
            </a:r>
          </a:p>
          <a:p>
            <a:endParaRPr lang="ru-RU" sz="2400" dirty="0"/>
          </a:p>
          <a:p>
            <a:r>
              <a:rPr lang="ru-RU" sz="2400" dirty="0"/>
              <a:t>-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7A3D8F8-8E1F-401D-94A7-EFC69FDAEC35}"/>
              </a:ext>
            </a:extLst>
          </p:cNvPr>
          <p:cNvSpPr txBox="1"/>
          <p:nvPr/>
        </p:nvSpPr>
        <p:spPr>
          <a:xfrm>
            <a:off x="10266776" y="123591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2645861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77409" y="830997"/>
            <a:ext cx="104823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Территориальные Программы государственных гарантий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00363" y="1810177"/>
            <a:ext cx="1095348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7 субъектов РФ включили дополнительные гарантии по организации </a:t>
            </a:r>
          </a:p>
          <a:p>
            <a:r>
              <a:rPr lang="ru-RU" sz="2400" dirty="0"/>
              <a:t>     стационаров на дому</a:t>
            </a:r>
          </a:p>
          <a:p>
            <a:r>
              <a:rPr lang="ru-RU" sz="2400" dirty="0"/>
              <a:t>     Из них: 4 субъекта (Белгородская, Волгоградская, Ярославская области и</a:t>
            </a:r>
          </a:p>
          <a:p>
            <a:r>
              <a:rPr lang="ru-RU" sz="2400" dirty="0"/>
              <a:t>                                         Чукотский АО) – содержат порядки организации</a:t>
            </a:r>
          </a:p>
          <a:p>
            <a:r>
              <a:rPr lang="ru-RU" sz="2400" dirty="0"/>
              <a:t>                                          стационаров на дому</a:t>
            </a:r>
          </a:p>
          <a:p>
            <a:r>
              <a:rPr lang="ru-RU" sz="2400" dirty="0"/>
              <a:t>                    3 субъекта (Республика Татарстан, Архангельская и Астраханская</a:t>
            </a:r>
          </a:p>
          <a:p>
            <a:r>
              <a:rPr lang="ru-RU" sz="2400" dirty="0"/>
              <a:t>                                          области) - указывают о возможности организации</a:t>
            </a:r>
          </a:p>
          <a:p>
            <a:r>
              <a:rPr lang="ru-RU" sz="2400" dirty="0"/>
              <a:t>                                          стационара на дому</a:t>
            </a:r>
          </a:p>
          <a:p>
            <a:endParaRPr lang="ru-RU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В ряде субъектов (Алтайский край, Брянская и Рязанская области) разработаны  и внедрены приказы об организации стационаров на дому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В настоящее время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5B29EF5-2F3B-4BB2-8D77-956F29766F9F}"/>
              </a:ext>
            </a:extLst>
          </p:cNvPr>
          <p:cNvSpPr txBox="1"/>
          <p:nvPr/>
        </p:nvSpPr>
        <p:spPr>
          <a:xfrm>
            <a:off x="10186987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7375772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61218" y="830997"/>
            <a:ext cx="50179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Анализ судебной практики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37360" y="2066209"/>
            <a:ext cx="9345168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/>
              <a:t>Обеспечение парентеральным питанием входит в обязанности органов исполнительной власти субъектов РФ на основании </a:t>
            </a:r>
            <a:r>
              <a:rPr lang="ru-RU" sz="2400" dirty="0">
                <a:solidFill>
                  <a:srgbClr val="080808"/>
                </a:solidFill>
              </a:rPr>
              <a:t>права пациентов на льготное лекарственное обеспечение, но </a:t>
            </a:r>
            <a:r>
              <a:rPr lang="ru-RU" sz="2400" dirty="0">
                <a:solidFill>
                  <a:srgbClr val="800000"/>
                </a:solidFill>
              </a:rPr>
              <a:t>не возлагает на них обязанности организации применения препаратов для парентерального питания на дому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В настоящее время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80CD8B4-C6EE-47E4-B4BE-2AAE887EF662}"/>
              </a:ext>
            </a:extLst>
          </p:cNvPr>
          <p:cNvSpPr txBox="1"/>
          <p:nvPr/>
        </p:nvSpPr>
        <p:spPr>
          <a:xfrm>
            <a:off x="10434637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5146464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00364" y="729081"/>
            <a:ext cx="106387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Пути решения проблемы организации стационара на дому </a:t>
            </a:r>
          </a:p>
          <a:p>
            <a:pPr algn="ctr"/>
            <a:r>
              <a:rPr lang="ru-RU" sz="2800" b="1" dirty="0"/>
              <a:t>при оказании первичной медико-санитарной </a:t>
            </a:r>
            <a:r>
              <a:rPr lang="ru-RU" sz="2800" b="1" dirty="0" smtClean="0"/>
              <a:t>помощи </a:t>
            </a:r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95614" y="2412269"/>
            <a:ext cx="1119537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Внесение в Федеральную Программу государственных гарантий положения, </a:t>
            </a:r>
          </a:p>
          <a:p>
            <a:r>
              <a:rPr lang="ru-RU" sz="2400" dirty="0"/>
              <a:t>     регламентирующего оказание медицинской помощи в стационаре на дому </a:t>
            </a:r>
          </a:p>
          <a:p>
            <a:r>
              <a:rPr lang="ru-RU" sz="2400" dirty="0"/>
              <a:t>     отдельным категориям граждан</a:t>
            </a:r>
          </a:p>
          <a:p>
            <a:endParaRPr lang="ru-RU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Внесение в Территориальные программы государственных гарантий положений, </a:t>
            </a:r>
          </a:p>
          <a:p>
            <a:r>
              <a:rPr lang="ru-RU" sz="2400" dirty="0"/>
              <a:t>    регламентирующих оказание медицинской помощи в стационаре на дому, </a:t>
            </a:r>
          </a:p>
          <a:p>
            <a:r>
              <a:rPr lang="ru-RU" sz="2400" dirty="0"/>
              <a:t>    устанавливающих:</a:t>
            </a:r>
          </a:p>
          <a:p>
            <a:r>
              <a:rPr lang="ru-RU" sz="2400" dirty="0"/>
              <a:t>	- условия и порядок ее предоставления</a:t>
            </a:r>
          </a:p>
          <a:p>
            <a:r>
              <a:rPr lang="ru-RU" sz="2400" dirty="0"/>
              <a:t>	- стоимость организации стационара на дому</a:t>
            </a:r>
          </a:p>
          <a:p>
            <a:r>
              <a:rPr lang="ru-RU" sz="2400" dirty="0"/>
              <a:t>	- источники финансирования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Необходимые изменения и дополнения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7FA6584-C5C5-4341-9AC1-8CF7974BACC3}"/>
              </a:ext>
            </a:extLst>
          </p:cNvPr>
          <p:cNvSpPr txBox="1"/>
          <p:nvPr/>
        </p:nvSpPr>
        <p:spPr>
          <a:xfrm>
            <a:off x="1046321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066013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45258" y="1063650"/>
            <a:ext cx="65227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/>
              <a:t>Федеральное законодательство РФ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5209" y="2925416"/>
            <a:ext cx="596522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/>
              <a:t>  Структурное подразделение системы </a:t>
            </a:r>
          </a:p>
          <a:p>
            <a:r>
              <a:rPr lang="ru-RU" sz="2400" dirty="0"/>
              <a:t>паллиативной медицинской помощи (ПМП)</a:t>
            </a:r>
          </a:p>
          <a:p>
            <a:r>
              <a:rPr lang="ru-RU" sz="2400" dirty="0"/>
              <a:t>- пациенты, нуждающиеся в ПМП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458339" y="2925416"/>
            <a:ext cx="553170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/>
              <a:t>Структурное подразделение системы </a:t>
            </a:r>
          </a:p>
          <a:p>
            <a:pPr algn="ctr"/>
            <a:r>
              <a:rPr lang="ru-RU" sz="2400" dirty="0"/>
              <a:t>первичной медико-санитарной помощи </a:t>
            </a:r>
          </a:p>
          <a:p>
            <a:pPr marL="342900" indent="-342900" algn="just">
              <a:buFontTx/>
              <a:buChar char="-"/>
            </a:pPr>
            <a:r>
              <a:rPr lang="ru-RU" sz="2400" dirty="0"/>
              <a:t>пациенты, не отнесенные к </a:t>
            </a:r>
          </a:p>
          <a:p>
            <a:pPr algn="just"/>
            <a:r>
              <a:rPr lang="ru-RU" sz="2400" dirty="0"/>
              <a:t>     нуждающимся в ПМП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662456" y="2276401"/>
            <a:ext cx="27109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/>
              <a:t>Стационар на дому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Необходимые изменения и дополнения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8D9D74B-287A-4C17-A58A-766A826D3969}"/>
              </a:ext>
            </a:extLst>
          </p:cNvPr>
          <p:cNvSpPr txBox="1"/>
          <p:nvPr/>
        </p:nvSpPr>
        <p:spPr>
          <a:xfrm>
            <a:off x="10491787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2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3349758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19737" y="1673375"/>
            <a:ext cx="4896543" cy="7757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Кабинет паллиативной медицинской помощи,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Выездная патронажная служба,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6600"/>
                </a:solidFill>
              </a:rPr>
              <a:t>Дневной стационар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775186" y="3842172"/>
            <a:ext cx="3071812" cy="10715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A80000"/>
                </a:solidFill>
              </a:rPr>
              <a:t>Центр/больница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Отделение паллиативной медицинской помощи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38282" y="5153450"/>
            <a:ext cx="3357586" cy="11771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Хоспис: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- онкологический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пациент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0468" y="5149940"/>
            <a:ext cx="3071813" cy="12039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Дом/отделение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сестринского ухода: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- неонкологический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0066"/>
                </a:solidFill>
              </a:rPr>
              <a:t>пациент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3103563" y="1095722"/>
            <a:ext cx="25607" cy="4054218"/>
          </a:xfrm>
          <a:prstGeom prst="straightConnector1">
            <a:avLst/>
          </a:prstGeom>
          <a:ln w="41275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9159855" y="1095725"/>
            <a:ext cx="45254" cy="4036307"/>
          </a:xfrm>
          <a:prstGeom prst="straightConnector1">
            <a:avLst/>
          </a:prstGeom>
          <a:ln w="41275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5095869" y="5603516"/>
            <a:ext cx="2214599" cy="4365"/>
          </a:xfrm>
          <a:prstGeom prst="straightConnector1">
            <a:avLst/>
          </a:prstGeom>
          <a:ln w="41275">
            <a:solidFill>
              <a:srgbClr val="000066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3106749" y="2033414"/>
            <a:ext cx="620653" cy="0"/>
          </a:xfrm>
          <a:prstGeom prst="line">
            <a:avLst/>
          </a:prstGeom>
          <a:ln w="41275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8604863" y="2033415"/>
            <a:ext cx="554992" cy="12173"/>
          </a:xfrm>
          <a:prstGeom prst="line">
            <a:avLst/>
          </a:prstGeom>
          <a:ln w="41275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4" idx="0"/>
            <a:endCxn id="3" idx="1"/>
          </p:cNvCxnSpPr>
          <p:nvPr/>
        </p:nvCxnSpPr>
        <p:spPr>
          <a:xfrm flipV="1">
            <a:off x="3417076" y="4377953"/>
            <a:ext cx="1358111" cy="775496"/>
          </a:xfrm>
          <a:prstGeom prst="straightConnector1">
            <a:avLst/>
          </a:prstGeom>
          <a:ln w="41275">
            <a:solidFill>
              <a:srgbClr val="000066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4667262" y="831284"/>
            <a:ext cx="3071812" cy="4286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0066"/>
                </a:solidFill>
              </a:rPr>
              <a:t>Пациент</a:t>
            </a:r>
          </a:p>
        </p:txBody>
      </p:sp>
      <p:cxnSp>
        <p:nvCxnSpPr>
          <p:cNvPr id="21" name="Прямая со стрелкой 20"/>
          <p:cNvCxnSpPr>
            <a:stCxn id="3" idx="3"/>
          </p:cNvCxnSpPr>
          <p:nvPr/>
        </p:nvCxnSpPr>
        <p:spPr>
          <a:xfrm>
            <a:off x="7846999" y="4377954"/>
            <a:ext cx="1204933" cy="834643"/>
          </a:xfrm>
          <a:prstGeom prst="straightConnector1">
            <a:avLst/>
          </a:prstGeom>
          <a:ln w="41275">
            <a:solidFill>
              <a:srgbClr val="000066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739074" y="1095722"/>
            <a:ext cx="1428760" cy="1588"/>
          </a:xfrm>
          <a:prstGeom prst="line">
            <a:avLst/>
          </a:prstGeom>
          <a:ln w="41275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3095604" y="1095722"/>
            <a:ext cx="1571626" cy="1588"/>
          </a:xfrm>
          <a:prstGeom prst="line">
            <a:avLst/>
          </a:prstGeom>
          <a:ln w="41275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4374726" y="2850750"/>
            <a:ext cx="3809507" cy="5508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6600"/>
                </a:solidFill>
              </a:rPr>
              <a:t>Центр респираторной поддержки</a:t>
            </a:r>
          </a:p>
        </p:txBody>
      </p:sp>
      <p:cxnSp>
        <p:nvCxnSpPr>
          <p:cNvPr id="34" name="Прямая со стрелкой 33"/>
          <p:cNvCxnSpPr/>
          <p:nvPr/>
        </p:nvCxnSpPr>
        <p:spPr>
          <a:xfrm>
            <a:off x="5519936" y="2457667"/>
            <a:ext cx="4450" cy="385173"/>
          </a:xfrm>
          <a:prstGeom prst="straightConnector1">
            <a:avLst/>
          </a:prstGeom>
          <a:ln w="41275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6235566" y="1267829"/>
            <a:ext cx="4450" cy="385173"/>
          </a:xfrm>
          <a:prstGeom prst="straightConnector1">
            <a:avLst/>
          </a:prstGeom>
          <a:ln w="41275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6941745" y="2431741"/>
            <a:ext cx="8384" cy="411098"/>
          </a:xfrm>
          <a:prstGeom prst="straightConnector1">
            <a:avLst/>
          </a:prstGeom>
          <a:ln w="41275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5519936" y="3448442"/>
            <a:ext cx="4450" cy="385173"/>
          </a:xfrm>
          <a:prstGeom prst="straightConnector1">
            <a:avLst/>
          </a:prstGeom>
          <a:ln w="41275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V="1">
            <a:off x="6941745" y="3422516"/>
            <a:ext cx="8384" cy="411098"/>
          </a:xfrm>
          <a:prstGeom prst="straightConnector1">
            <a:avLst/>
          </a:prstGeom>
          <a:ln w="41275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Необходимые изменения и дополнения</a:t>
            </a:r>
          </a:p>
        </p:txBody>
      </p:sp>
      <p:pic>
        <p:nvPicPr>
          <p:cNvPr id="32" name="Picture 1" descr="C:\Users\Klinika\Pictures\RAP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62084" y="6405890"/>
            <a:ext cx="314010" cy="452110"/>
          </a:xfrm>
          <a:prstGeom prst="rect">
            <a:avLst/>
          </a:prstGeom>
          <a:noFill/>
        </p:spPr>
      </p:pic>
      <p:sp>
        <p:nvSpPr>
          <p:cNvPr id="33" name="TextBox 32"/>
          <p:cNvSpPr txBox="1"/>
          <p:nvPr/>
        </p:nvSpPr>
        <p:spPr>
          <a:xfrm>
            <a:off x="8776094" y="6526769"/>
            <a:ext cx="34435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009A46"/>
                </a:solidFill>
              </a:rPr>
              <a:t>Российская Ассоциация паллиативной медицины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7F188BEF-ACA4-44D4-9FE1-BFE59E3E3686}"/>
              </a:ext>
            </a:extLst>
          </p:cNvPr>
          <p:cNvSpPr txBox="1"/>
          <p:nvPr/>
        </p:nvSpPr>
        <p:spPr>
          <a:xfrm>
            <a:off x="10497879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3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514871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/>
          <p:cNvSpPr/>
          <p:nvPr/>
        </p:nvSpPr>
        <p:spPr>
          <a:xfrm>
            <a:off x="1952596" y="1785926"/>
            <a:ext cx="8358246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600" b="1" dirty="0"/>
              <a:t>Разработать и внедрить </a:t>
            </a:r>
            <a:r>
              <a:rPr lang="ru-RU" sz="2600" b="1" dirty="0">
                <a:solidFill>
                  <a:srgbClr val="A80000"/>
                </a:solidFill>
              </a:rPr>
              <a:t>национальные клинические рекомендации по паллиативной медицинской помощи</a:t>
            </a:r>
            <a:r>
              <a:rPr lang="ru-RU" sz="2600" b="1" dirty="0">
                <a:solidFill>
                  <a:srgbClr val="C00000"/>
                </a:solidFill>
              </a:rPr>
              <a:t> </a:t>
            </a:r>
            <a:r>
              <a:rPr lang="ru-RU" sz="2600" b="1" dirty="0"/>
              <a:t>с привлечением главных внештатных специалистов Минздрава России и ведущих экспертов и специалистов по паллиативной медицине из субъектов РФ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Необходимые изменения и дополнения</a:t>
            </a:r>
          </a:p>
        </p:txBody>
      </p:sp>
      <p:pic>
        <p:nvPicPr>
          <p:cNvPr id="9" name="Picture 1" descr="C:\Users\Klinika\Pictures\RAP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62084" y="6405890"/>
            <a:ext cx="314010" cy="45211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8776094" y="6526769"/>
            <a:ext cx="34435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009A46"/>
                </a:solidFill>
              </a:rPr>
              <a:t>Российская Ассоциация паллиативной медицины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14877DE-901D-4B82-B8F0-319266FE68F2}"/>
              </a:ext>
            </a:extLst>
          </p:cNvPr>
          <p:cNvSpPr txBox="1"/>
          <p:nvPr/>
        </p:nvSpPr>
        <p:spPr>
          <a:xfrm>
            <a:off x="10394156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3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4681606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81358" y="2967031"/>
            <a:ext cx="5500725" cy="1143001"/>
          </a:xfrm>
          <a:prstGeom prst="rect">
            <a:avLst/>
          </a:prstGeom>
          <a:solidFill>
            <a:srgbClr val="D9ED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cap="all" dirty="0">
                <a:solidFill>
                  <a:srgbClr val="000066"/>
                </a:solidFill>
              </a:rPr>
              <a:t>Паллиативная </a:t>
            </a:r>
          </a:p>
          <a:p>
            <a:pPr algn="ctr">
              <a:defRPr/>
            </a:pPr>
            <a:r>
              <a:rPr lang="ru-RU" sz="2400" b="1" cap="all" dirty="0">
                <a:solidFill>
                  <a:srgbClr val="000066"/>
                </a:solidFill>
              </a:rPr>
              <a:t>медицинская помощь</a:t>
            </a:r>
            <a:endParaRPr lang="ru-RU" sz="2400" b="1" cap="all" dirty="0">
              <a:solidFill>
                <a:srgbClr val="8E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48214" y="4895857"/>
            <a:ext cx="2990861" cy="1377273"/>
          </a:xfrm>
          <a:prstGeom prst="rect">
            <a:avLst/>
          </a:prstGeom>
          <a:solidFill>
            <a:srgbClr val="D9ED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cap="all" dirty="0">
                <a:solidFill>
                  <a:srgbClr val="000066"/>
                </a:solidFill>
              </a:rPr>
              <a:t>Врач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31504" y="4681548"/>
            <a:ext cx="2629526" cy="1643068"/>
          </a:xfrm>
          <a:prstGeom prst="rect">
            <a:avLst/>
          </a:prstGeom>
          <a:solidFill>
            <a:srgbClr val="D9ED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rgbClr val="000066"/>
                </a:solidFill>
              </a:rPr>
              <a:t>ПРОФЕССИОНАЛЬНЫЙ СТАНДАРТ</a:t>
            </a:r>
          </a:p>
          <a:p>
            <a:pPr algn="ctr"/>
            <a:r>
              <a:rPr lang="ru-RU" b="1" dirty="0">
                <a:solidFill>
                  <a:srgbClr val="000066"/>
                </a:solidFill>
              </a:rPr>
              <a:t>Врач по паллиативной медицинской помощи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184232" y="4681549"/>
            <a:ext cx="2376264" cy="1643066"/>
          </a:xfrm>
          <a:prstGeom prst="rect">
            <a:avLst/>
          </a:prstGeom>
          <a:solidFill>
            <a:srgbClr val="D9ED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cap="all" dirty="0" err="1">
                <a:solidFill>
                  <a:srgbClr val="000066"/>
                </a:solidFill>
              </a:rPr>
              <a:t>ОбразовательныЕ</a:t>
            </a:r>
            <a:r>
              <a:rPr lang="ru-RU" sz="1600" b="1" cap="all" dirty="0">
                <a:solidFill>
                  <a:srgbClr val="000066"/>
                </a:solidFill>
              </a:rPr>
              <a:t> ПРОГРАММЫ</a:t>
            </a:r>
            <a:r>
              <a:rPr lang="ru-RU" b="1" cap="all" dirty="0">
                <a:solidFill>
                  <a:srgbClr val="000066"/>
                </a:solidFill>
              </a:rPr>
              <a:t> </a:t>
            </a:r>
            <a:r>
              <a:rPr lang="en-US" b="1" cap="all" dirty="0">
                <a:solidFill>
                  <a:srgbClr val="000066"/>
                </a:solidFill>
              </a:rPr>
              <a:t/>
            </a:r>
            <a:br>
              <a:rPr lang="en-US" b="1" cap="all" dirty="0">
                <a:solidFill>
                  <a:srgbClr val="000066"/>
                </a:solidFill>
              </a:rPr>
            </a:br>
            <a:r>
              <a:rPr lang="ru-RU" b="1" dirty="0">
                <a:solidFill>
                  <a:srgbClr val="000066"/>
                </a:solidFill>
              </a:rPr>
              <a:t>по паллиативной медицинской помощи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761324" y="1109642"/>
            <a:ext cx="2990861" cy="928694"/>
          </a:xfrm>
          <a:prstGeom prst="rect">
            <a:avLst/>
          </a:prstGeom>
          <a:solidFill>
            <a:srgbClr val="D9ED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 b="1" dirty="0">
              <a:solidFill>
                <a:srgbClr val="000066"/>
              </a:solidFill>
            </a:endParaRPr>
          </a:p>
          <a:p>
            <a:pPr algn="ctr">
              <a:defRPr/>
            </a:pPr>
            <a:r>
              <a:rPr lang="ru-RU" sz="2400" b="1" cap="all" dirty="0">
                <a:solidFill>
                  <a:srgbClr val="000066"/>
                </a:solidFill>
              </a:rPr>
              <a:t>Пациент</a:t>
            </a:r>
          </a:p>
          <a:p>
            <a:pPr algn="ctr">
              <a:defRPr/>
            </a:pPr>
            <a:endParaRPr lang="ru-RU" sz="2400" b="1" dirty="0">
              <a:solidFill>
                <a:srgbClr val="000066"/>
              </a:solidFill>
            </a:endParaRPr>
          </a:p>
        </p:txBody>
      </p:sp>
      <p:sp>
        <p:nvSpPr>
          <p:cNvPr id="6" name="Двойная стрелка вверх/вниз 5"/>
          <p:cNvSpPr/>
          <p:nvPr/>
        </p:nvSpPr>
        <p:spPr>
          <a:xfrm>
            <a:off x="6112738" y="2109774"/>
            <a:ext cx="343303" cy="798928"/>
          </a:xfrm>
          <a:prstGeom prst="upDownArrow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Двойная стрелка вверх/вниз 7"/>
          <p:cNvSpPr/>
          <p:nvPr/>
        </p:nvSpPr>
        <p:spPr>
          <a:xfrm>
            <a:off x="6112738" y="4110039"/>
            <a:ext cx="343303" cy="781993"/>
          </a:xfrm>
          <a:prstGeom prst="upDownArrow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4275436" y="5441912"/>
            <a:ext cx="452413" cy="247749"/>
          </a:xfrm>
          <a:prstGeom prst="rightArrow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 rot="10800000">
            <a:off x="7803827" y="5470436"/>
            <a:ext cx="380405" cy="247749"/>
          </a:xfrm>
          <a:prstGeom prst="rightArrow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1" descr="C:\Users\Klinika\Pictures\RAP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62084" y="6405890"/>
            <a:ext cx="314010" cy="45211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8776094" y="6526769"/>
            <a:ext cx="34435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009A46"/>
                </a:solidFill>
              </a:rPr>
              <a:t>Российская Ассоциация паллиативной медицины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Необходимые изменения и дополнения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7F696185-6ECB-42AB-9C10-4737414A505B}"/>
              </a:ext>
            </a:extLst>
          </p:cNvPr>
          <p:cNvSpPr txBox="1"/>
          <p:nvPr/>
        </p:nvSpPr>
        <p:spPr>
          <a:xfrm>
            <a:off x="10497879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3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4214946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1524000" y="1771636"/>
            <a:ext cx="9144000" cy="1865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120000"/>
              </a:lnSpc>
            </a:pPr>
            <a:r>
              <a:rPr lang="ru-RU" altLang="ru-RU" sz="2400" b="1" dirty="0"/>
              <a:t>2013 год –  организована первая в России</a:t>
            </a:r>
          </a:p>
          <a:p>
            <a:pPr algn="ctr" eaLnBrk="1" hangingPunct="1">
              <a:lnSpc>
                <a:spcPct val="120000"/>
              </a:lnSpc>
            </a:pPr>
            <a:r>
              <a:rPr lang="ru-RU" altLang="ru-RU" sz="2400" b="1" dirty="0">
                <a:solidFill>
                  <a:srgbClr val="990000"/>
                </a:solidFill>
              </a:rPr>
              <a:t>кафедра паллиативной медицины  </a:t>
            </a:r>
            <a:r>
              <a:rPr lang="ru-RU" altLang="ru-RU" sz="2400" b="1" dirty="0"/>
              <a:t>на факультете дополнительного профессионального образования</a:t>
            </a:r>
          </a:p>
          <a:p>
            <a:pPr algn="ctr" eaLnBrk="1" hangingPunct="1">
              <a:lnSpc>
                <a:spcPct val="120000"/>
              </a:lnSpc>
            </a:pPr>
            <a:r>
              <a:rPr lang="ru-RU" altLang="ru-RU" sz="2200" b="1" dirty="0"/>
              <a:t>За 5 лет подготовлено более </a:t>
            </a:r>
            <a:r>
              <a:rPr lang="ru-RU" altLang="ru-RU" sz="2200" b="1" dirty="0">
                <a:solidFill>
                  <a:srgbClr val="990000"/>
                </a:solidFill>
              </a:rPr>
              <a:t>2 000 </a:t>
            </a:r>
            <a:r>
              <a:rPr lang="ru-RU" altLang="ru-RU" sz="2200" b="1" dirty="0"/>
              <a:t>специалистов</a:t>
            </a:r>
          </a:p>
        </p:txBody>
      </p:sp>
      <p:pic>
        <p:nvPicPr>
          <p:cNvPr id="6" name="Рисунок 7" descr="Герб университета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5472" y="700064"/>
            <a:ext cx="982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881290" y="842919"/>
            <a:ext cx="764381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МОСКОВСКИЙ ГОСУДАРСТВЕННЫЙ МЕДИКО-СТОМАТОЛОГИЧЕСКИЙ </a:t>
            </a:r>
          </a:p>
          <a:p>
            <a:pPr algn="ctr">
              <a:lnSpc>
                <a:spcPct val="150000"/>
              </a:lnSpc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УНИВЕРСИТЕТ им. А.И. ЕВДОКИМОВА</a:t>
            </a:r>
          </a:p>
        </p:txBody>
      </p:sp>
      <p:sp>
        <p:nvSpPr>
          <p:cNvPr id="9" name="Содержимое 2"/>
          <p:cNvSpPr>
            <a:spLocks noGrp="1"/>
          </p:cNvSpPr>
          <p:nvPr>
            <p:ph idx="1"/>
          </p:nvPr>
        </p:nvSpPr>
        <p:spPr>
          <a:xfrm>
            <a:off x="2771752" y="3683016"/>
            <a:ext cx="7753350" cy="1789642"/>
          </a:xfrm>
        </p:spPr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altLang="ru-RU" sz="2000" b="1" dirty="0"/>
              <a:t>                                           </a:t>
            </a:r>
            <a:r>
              <a:rPr lang="ru-RU" altLang="ru-RU" sz="2000" b="1" dirty="0">
                <a:solidFill>
                  <a:srgbClr val="990000"/>
                </a:solidFill>
              </a:rPr>
              <a:t>Основные цели: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b="1" dirty="0"/>
              <a:t>–  </a:t>
            </a:r>
            <a:r>
              <a:rPr lang="ru-RU" altLang="ru-RU" sz="2000" b="1" dirty="0"/>
              <a:t>обучение по программам </a:t>
            </a:r>
            <a:r>
              <a:rPr lang="ru-RU" altLang="ru-RU" sz="2000" b="1" dirty="0" err="1"/>
              <a:t>додипломного</a:t>
            </a:r>
            <a:r>
              <a:rPr lang="ru-RU" altLang="ru-RU" sz="2000" b="1" dirty="0"/>
              <a:t> и дополнительного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altLang="ru-RU" sz="2000" b="1" dirty="0"/>
              <a:t>    профессионального образования </a:t>
            </a:r>
          </a:p>
          <a:p>
            <a:pPr marL="0" indent="0" algn="just">
              <a:spcBef>
                <a:spcPts val="600"/>
              </a:spcBef>
              <a:buNone/>
            </a:pPr>
            <a:r>
              <a:rPr lang="ru-RU" sz="2000" b="1" dirty="0"/>
              <a:t>– научное обоснование и разработка методологии паллиативной </a:t>
            </a:r>
          </a:p>
          <a:p>
            <a:pPr marL="0" indent="0" algn="just">
              <a:spcBef>
                <a:spcPts val="600"/>
              </a:spcBef>
              <a:buNone/>
            </a:pPr>
            <a:r>
              <a:rPr lang="ru-RU" sz="2000" b="1" dirty="0"/>
              <a:t>    медицинской помощи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731132" y="5401766"/>
            <a:ext cx="9944128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000" b="1" dirty="0">
                <a:solidFill>
                  <a:srgbClr val="990000"/>
                </a:solidFill>
              </a:rPr>
              <a:t>Межвузовское сотрудничество</a:t>
            </a:r>
          </a:p>
          <a:p>
            <a:pPr algn="ctr"/>
            <a:r>
              <a:rPr lang="ru-RU" altLang="ru-RU" b="1" dirty="0"/>
              <a:t>При непосредственном участии кафедры паллиативной медицины разработаны рабочие учебные программы по паллиативной медицинской помощи для дополнительного профессионального образования  в вузах</a:t>
            </a:r>
            <a:endParaRPr lang="ru-RU" dirty="0"/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rgbClr val="66FF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cap="all" dirty="0">
                <a:solidFill>
                  <a:srgbClr val="800000"/>
                </a:solidFill>
                <a:latin typeface="+mn-lt"/>
                <a:cs typeface="Arial" panose="020B0604020202020204" pitchFamily="34" charset="0"/>
              </a:rPr>
              <a:t>Подготовка кадров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0D106E6-4FEF-411C-937C-53B1ACD64E27}"/>
              </a:ext>
            </a:extLst>
          </p:cNvPr>
          <p:cNvSpPr txBox="1"/>
          <p:nvPr/>
        </p:nvSpPr>
        <p:spPr>
          <a:xfrm>
            <a:off x="10525102" y="138498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3"/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887819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35F2027-E8F9-4102-8582-0016F54BADD9}"/>
              </a:ext>
            </a:extLst>
          </p:cNvPr>
          <p:cNvSpPr txBox="1"/>
          <p:nvPr/>
        </p:nvSpPr>
        <p:spPr>
          <a:xfrm>
            <a:off x="10548937" y="99516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RU/EYV/0520/0043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4346184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475</TotalTime>
  <Words>2182</Words>
  <Application>Microsoft Office PowerPoint</Application>
  <PresentationFormat>Произвольный</PresentationFormat>
  <Paragraphs>400</Paragraphs>
  <Slides>35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Организационно-методологические аспекты оказания медицинской  помощи пациентам с тяжелыми  гастроэнтерологическими нарушениями</vt:lpstr>
      <vt:lpstr>Презентация PowerPoint</vt:lpstr>
      <vt:lpstr>Причины тяжелых гастроэнтерологических нарушений</vt:lpstr>
      <vt:lpstr>Синдром мальабсорбции:</vt:lpstr>
      <vt:lpstr>Презентация PowerPoint</vt:lpstr>
      <vt:lpstr>Презентация PowerPoint</vt:lpstr>
      <vt:lpstr>Презентация PowerPoint</vt:lpstr>
      <vt:lpstr>Обширные резекции кишечника*</vt:lpstr>
      <vt:lpstr>Презентация PowerPoint</vt:lpstr>
      <vt:lpstr>Типы синдрома короткой кишки *</vt:lpstr>
      <vt:lpstr>Презентация PowerPoint</vt:lpstr>
      <vt:lpstr>Клиническая картина синдрома короткой кишки</vt:lpstr>
      <vt:lpstr>Периоды течения СКК</vt:lpstr>
      <vt:lpstr>Презентация PowerPoint</vt:lpstr>
      <vt:lpstr>Тяжесть течения СКК* (определяется соотношением водно-электролитной абсорбции и секреции)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Выбор способа энтерального питания*</vt:lpstr>
      <vt:lpstr>Противопоказания для проведения энтерального питания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Организационно-методологические аспекты оказания медицинской помощи пациентам с тяжелыми гастро-энтерологическими нарушениями</dc:title>
  <dc:creator>User</dc:creator>
  <cp:lastModifiedBy>12</cp:lastModifiedBy>
  <cp:revision>98</cp:revision>
  <dcterms:created xsi:type="dcterms:W3CDTF">2020-05-10T04:57:54Z</dcterms:created>
  <dcterms:modified xsi:type="dcterms:W3CDTF">2020-05-19T15:04:42Z</dcterms:modified>
</cp:coreProperties>
</file>